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113"/>
  </p:notesMasterIdLst>
  <p:handoutMasterIdLst>
    <p:handoutMasterId r:id="rId114"/>
  </p:handoutMasterIdLst>
  <p:sldIdLst>
    <p:sldId id="462" r:id="rId8"/>
    <p:sldId id="463" r:id="rId9"/>
    <p:sldId id="464" r:id="rId10"/>
    <p:sldId id="466" r:id="rId11"/>
    <p:sldId id="477" r:id="rId12"/>
    <p:sldId id="476" r:id="rId13"/>
    <p:sldId id="490" r:id="rId14"/>
    <p:sldId id="488" r:id="rId15"/>
    <p:sldId id="489" r:id="rId16"/>
    <p:sldId id="570" r:id="rId17"/>
    <p:sldId id="479" r:id="rId18"/>
    <p:sldId id="482" r:id="rId19"/>
    <p:sldId id="480" r:id="rId20"/>
    <p:sldId id="491" r:id="rId21"/>
    <p:sldId id="492" r:id="rId22"/>
    <p:sldId id="481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71" r:id="rId31"/>
    <p:sldId id="478" r:id="rId32"/>
    <p:sldId id="500" r:id="rId33"/>
    <p:sldId id="471" r:id="rId34"/>
    <p:sldId id="483" r:id="rId35"/>
    <p:sldId id="512" r:id="rId36"/>
    <p:sldId id="518" r:id="rId37"/>
    <p:sldId id="501" r:id="rId38"/>
    <p:sldId id="513" r:id="rId39"/>
    <p:sldId id="502" r:id="rId40"/>
    <p:sldId id="519" r:id="rId41"/>
    <p:sldId id="520" r:id="rId42"/>
    <p:sldId id="503" r:id="rId43"/>
    <p:sldId id="515" r:id="rId44"/>
    <p:sldId id="516" r:id="rId45"/>
    <p:sldId id="517" r:id="rId46"/>
    <p:sldId id="572" r:id="rId47"/>
    <p:sldId id="472" r:id="rId48"/>
    <p:sldId id="484" r:id="rId49"/>
    <p:sldId id="522" r:id="rId50"/>
    <p:sldId id="527" r:id="rId51"/>
    <p:sldId id="521" r:id="rId52"/>
    <p:sldId id="573" r:id="rId53"/>
    <p:sldId id="504" r:id="rId54"/>
    <p:sldId id="528" r:id="rId55"/>
    <p:sldId id="524" r:id="rId56"/>
    <p:sldId id="529" r:id="rId57"/>
    <p:sldId id="576" r:id="rId58"/>
    <p:sldId id="505" r:id="rId59"/>
    <p:sldId id="530" r:id="rId60"/>
    <p:sldId id="531" r:id="rId61"/>
    <p:sldId id="526" r:id="rId62"/>
    <p:sldId id="532" r:id="rId63"/>
    <p:sldId id="473" r:id="rId64"/>
    <p:sldId id="485" r:id="rId65"/>
    <p:sldId id="533" r:id="rId66"/>
    <p:sldId id="535" r:id="rId67"/>
    <p:sldId id="536" r:id="rId68"/>
    <p:sldId id="537" r:id="rId69"/>
    <p:sldId id="506" r:id="rId70"/>
    <p:sldId id="538" r:id="rId71"/>
    <p:sldId id="507" r:id="rId72"/>
    <p:sldId id="540" r:id="rId73"/>
    <p:sldId id="508" r:id="rId74"/>
    <p:sldId id="539" r:id="rId75"/>
    <p:sldId id="552" r:id="rId76"/>
    <p:sldId id="541" r:id="rId77"/>
    <p:sldId id="551" r:id="rId78"/>
    <p:sldId id="553" r:id="rId79"/>
    <p:sldId id="550" r:id="rId80"/>
    <p:sldId id="542" r:id="rId81"/>
    <p:sldId id="555" r:id="rId82"/>
    <p:sldId id="556" r:id="rId83"/>
    <p:sldId id="557" r:id="rId84"/>
    <p:sldId id="558" r:id="rId85"/>
    <p:sldId id="559" r:id="rId86"/>
    <p:sldId id="543" r:id="rId87"/>
    <p:sldId id="560" r:id="rId88"/>
    <p:sldId id="574" r:id="rId89"/>
    <p:sldId id="544" r:id="rId90"/>
    <p:sldId id="575" r:id="rId91"/>
    <p:sldId id="545" r:id="rId92"/>
    <p:sldId id="546" r:id="rId93"/>
    <p:sldId id="547" r:id="rId94"/>
    <p:sldId id="548" r:id="rId95"/>
    <p:sldId id="561" r:id="rId96"/>
    <p:sldId id="549" r:id="rId97"/>
    <p:sldId id="474" r:id="rId98"/>
    <p:sldId id="486" r:id="rId99"/>
    <p:sldId id="562" r:id="rId100"/>
    <p:sldId id="564" r:id="rId101"/>
    <p:sldId id="509" r:id="rId102"/>
    <p:sldId id="565" r:id="rId103"/>
    <p:sldId id="566" r:id="rId104"/>
    <p:sldId id="475" r:id="rId105"/>
    <p:sldId id="487" r:id="rId106"/>
    <p:sldId id="567" r:id="rId107"/>
    <p:sldId id="568" r:id="rId108"/>
    <p:sldId id="569" r:id="rId109"/>
    <p:sldId id="451" r:id="rId110"/>
    <p:sldId id="452" r:id="rId111"/>
    <p:sldId id="264" r:id="rId1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D2B26"/>
    <a:srgbClr val="49504F"/>
    <a:srgbClr val="B70006"/>
    <a:srgbClr val="FFFFE4"/>
    <a:srgbClr val="919191"/>
    <a:srgbClr val="333333"/>
    <a:srgbClr val="FFFFFF"/>
    <a:srgbClr val="B6020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 autoAdjust="0"/>
    <p:restoredTop sz="94915" autoAdjust="0"/>
  </p:normalViewPr>
  <p:slideViewPr>
    <p:cSldViewPr snapToGrid="0">
      <p:cViewPr>
        <p:scale>
          <a:sx n="80" d="100"/>
          <a:sy n="80" d="100"/>
        </p:scale>
        <p:origin x="80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265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theme" Target="theme/theme1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xmlns="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2020/12/31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     </a:t>
            </a:r>
            <a:r>
              <a:rPr lang="en-US" altLang="zh-CN" sz="12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品种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多样化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zh-CN" sz="12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商品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价值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与价格相比的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vɑːljuːm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		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vəˈraɪəti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		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美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[ˈ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vælju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ː]</a:t>
            </a:r>
          </a:p>
          <a:p>
            <a:r>
              <a:rPr lang="en-US" altLang="zh-CN" sz="12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沿某一方向的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速度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	</a:t>
            </a:r>
            <a:r>
              <a:rPr lang="en-US" altLang="zh-CN" sz="12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诚实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真实性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en-US" altLang="zh-CN" sz="12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vəˈlɑːsəti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			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vəˈræsəti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93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76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519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607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49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2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66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02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83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03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58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3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567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54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860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759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173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5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230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71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77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7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79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965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62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26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50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xmlns="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xmlns="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xmlns="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xmlns="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xmlns="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xmlns="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xmlns="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xmlns="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xmlns="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xmlns="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xmlns="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xmlns="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xmlns="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xmlns="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xmlns="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xmlns="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xmlns="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xmlns="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xmlns="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xmlns="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xmlns="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371310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869081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xmlns="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xmlns="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xmlns="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xmlns="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xmlns="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xmlns="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xmlns="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04580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xmlns="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8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xmlns="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xmlns="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xmlns="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xmlns="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xmlns="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xmlns="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xmlns="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xmlns="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xmlns="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xmlns="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xmlns="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xmlns="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xmlns="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xmlns="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11" r:id="rId2"/>
    <p:sldLayoutId id="214748371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xmlns="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xmlns="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xmlns="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xmlns="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xmlns="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xmlns="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  <p:sldLayoutId id="21474837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xmlns="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xmlns="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4" r:id="rId10"/>
    <p:sldLayoutId id="2147483681" r:id="rId11"/>
    <p:sldLayoutId id="2147483693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hadoop.apache.org/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hyperlink" Target="https://www.cloudera.com/products/hdp.html" TargetMode="External"/><Relationship Id="rId4" Type="http://schemas.openxmlformats.org/officeDocument/2006/relationships/hyperlink" Target="https://www.cloudera.com/products/open-source/apache-hadoop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archive.apache.org/dist/hadoop/common/hadoop-3.1.4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namenode_host:9870/" TargetMode="Externa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16EC87-9B0D-CD4B-997D-0A66FE90B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大数据开篇与</a:t>
            </a:r>
            <a:r>
              <a:rPr kumimoji="1" lang="en-US" altLang="zh-CN" dirty="0"/>
              <a:t>Hadoop</a:t>
            </a:r>
            <a:r>
              <a:rPr kumimoji="1" lang="zh-CN" altLang="en-US" dirty="0"/>
              <a:t>搭建</a:t>
            </a:r>
          </a:p>
        </p:txBody>
      </p:sp>
    </p:spTree>
    <p:extLst>
      <p:ext uri="{BB962C8B-B14F-4D97-AF65-F5344CB8AC3E}">
        <p14:creationId xmlns:p14="http://schemas.microsoft.com/office/powerpoint/2010/main" val="38339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数据是客观事实或观察的结果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通过计量和记录客观事件而产生数据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科技发展迈向了大数据时代</a:t>
            </a:r>
            <a:endParaRPr kumimoji="1" lang="en-US" altLang="zh-CN" dirty="0" smtClean="0"/>
          </a:p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数据时代技术方面的挑战：存储、计算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ea typeface="Alibaba PuHuiTi M" pitchFamily="18" charset="-122"/>
              </a:rPr>
              <a:t>大</a:t>
            </a:r>
            <a:r>
              <a:rPr lang="zh-CN" altLang="en-US" b="0" dirty="0" smtClean="0">
                <a:solidFill>
                  <a:srgbClr val="595959"/>
                </a:solidFill>
                <a:ea typeface="Alibaba PuHuiTi M" pitchFamily="18" charset="-122"/>
              </a:rPr>
              <a:t>数据概念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00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确保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集群和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集群成功启动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hadoop jar /</a:t>
            </a:r>
            <a:r>
              <a:rPr lang="en-US" altLang="zh-CN" dirty="0" smtClean="0"/>
              <a:t>export/server/hadoop-3.1.4/share/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/hadoop-mapreduce-client-jobclient-3.1.4-tests.jar </a:t>
            </a:r>
            <a:r>
              <a:rPr lang="en-US" altLang="zh-CN" dirty="0" err="1" smtClean="0"/>
              <a:t>TestDFSIO</a:t>
            </a:r>
            <a:r>
              <a:rPr lang="en-US" altLang="zh-CN" dirty="0" smtClean="0"/>
              <a:t> </a:t>
            </a:r>
            <a:r>
              <a:rPr lang="en-US" altLang="zh-CN" dirty="0"/>
              <a:t>-write -nrFiles 10  -</a:t>
            </a:r>
            <a:r>
              <a:rPr lang="en-US" altLang="zh-CN" dirty="0" err="1"/>
              <a:t>fileSize</a:t>
            </a:r>
            <a:r>
              <a:rPr lang="en-US" altLang="zh-CN" dirty="0"/>
              <a:t> </a:t>
            </a:r>
            <a:r>
              <a:rPr lang="en-US" altLang="zh-CN" dirty="0" smtClean="0"/>
              <a:t>10MB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说明：向</a:t>
            </a:r>
            <a:r>
              <a:rPr lang="en-US" altLang="zh-CN" dirty="0"/>
              <a:t>HDFS</a:t>
            </a:r>
            <a:r>
              <a:rPr lang="zh-CN" altLang="en-US" dirty="0"/>
              <a:t>文件系统中写入数据</a:t>
            </a:r>
            <a:r>
              <a:rPr lang="en-US" altLang="zh-CN" dirty="0"/>
              <a:t>,10</a:t>
            </a:r>
            <a:r>
              <a:rPr lang="zh-CN" altLang="en-US" dirty="0"/>
              <a:t>个文件</a:t>
            </a:r>
            <a:r>
              <a:rPr lang="en-US" altLang="zh-CN" dirty="0"/>
              <a:t>,</a:t>
            </a:r>
            <a:r>
              <a:rPr lang="zh-CN" altLang="en-US" dirty="0"/>
              <a:t>每个文件</a:t>
            </a:r>
            <a:r>
              <a:rPr lang="en-US" altLang="zh-CN" dirty="0"/>
              <a:t>10MB,</a:t>
            </a:r>
            <a:r>
              <a:rPr lang="zh-CN" altLang="en-US" dirty="0"/>
              <a:t>文件存放到</a:t>
            </a:r>
            <a:r>
              <a:rPr lang="en-US" altLang="zh-CN" dirty="0"/>
              <a:t>/benchmarks/</a:t>
            </a:r>
            <a:r>
              <a:rPr lang="en-US" altLang="zh-CN" dirty="0" err="1"/>
              <a:t>TestDFSIO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Throughput</a:t>
            </a:r>
            <a:r>
              <a:rPr lang="zh-CN" altLang="en-US" dirty="0"/>
              <a:t>：吞吐量</a:t>
            </a:r>
            <a:r>
              <a:rPr lang="zh-CN" altLang="en-US" dirty="0" smtClean="0"/>
              <a:t>、</a:t>
            </a:r>
            <a:r>
              <a:rPr lang="en-US" altLang="zh-CN" dirty="0"/>
              <a:t>Average IO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：平均</a:t>
            </a:r>
            <a:r>
              <a:rPr lang="en-US" altLang="zh-CN" dirty="0"/>
              <a:t>IO</a:t>
            </a:r>
            <a:r>
              <a:rPr lang="zh-CN" altLang="en-US" dirty="0" smtClean="0"/>
              <a:t>率、</a:t>
            </a:r>
            <a:r>
              <a:rPr lang="en-US" altLang="zh-CN" dirty="0"/>
              <a:t>IO rate std </a:t>
            </a:r>
            <a:r>
              <a:rPr lang="en-US" altLang="zh-CN" dirty="0" smtClean="0"/>
              <a:t>deviation</a:t>
            </a:r>
            <a:r>
              <a:rPr lang="zh-CN" altLang="en-US" dirty="0" smtClean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率标准偏差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HDFS</a:t>
            </a:r>
            <a:r>
              <a:rPr lang="zh-CN" altLang="en-US" dirty="0"/>
              <a:t>基准测试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测试写入</a:t>
            </a:r>
            <a:r>
              <a:rPr lang="zh-CN" altLang="en-US" dirty="0" smtClean="0"/>
              <a:t>速度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78" y="4358698"/>
            <a:ext cx="7422523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确保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集群和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集群成功启动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/>
              <a:t>hadoop</a:t>
            </a:r>
            <a:r>
              <a:rPr lang="en-US" altLang="zh-CN" dirty="0"/>
              <a:t> jar /</a:t>
            </a:r>
            <a:r>
              <a:rPr lang="en-US" altLang="zh-CN" dirty="0" smtClean="0"/>
              <a:t>export/server/hadoop-3.1.4/share/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/hadoop-mapreduce-client-jobclient-3.1.4-tests.jar </a:t>
            </a:r>
            <a:r>
              <a:rPr lang="en-US" altLang="zh-CN" dirty="0" err="1" smtClean="0"/>
              <a:t>TestDFSIO</a:t>
            </a:r>
            <a:r>
              <a:rPr lang="en-US" altLang="zh-CN" dirty="0" smtClean="0"/>
              <a:t> </a:t>
            </a:r>
            <a:r>
              <a:rPr lang="en-US" altLang="zh-CN" dirty="0"/>
              <a:t>-read -</a:t>
            </a:r>
            <a:r>
              <a:rPr lang="en-US" altLang="zh-CN" dirty="0" err="1"/>
              <a:t>nrFiles</a:t>
            </a:r>
            <a:r>
              <a:rPr lang="en-US" altLang="zh-CN" dirty="0"/>
              <a:t> 10 -</a:t>
            </a:r>
            <a:r>
              <a:rPr lang="en-US" altLang="zh-CN" dirty="0" err="1"/>
              <a:t>fileSize</a:t>
            </a:r>
            <a:r>
              <a:rPr lang="en-US" altLang="zh-CN" dirty="0"/>
              <a:t> </a:t>
            </a:r>
            <a:r>
              <a:rPr lang="en-US" altLang="zh-CN" dirty="0" smtClean="0"/>
              <a:t>10MB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说明：在</a:t>
            </a:r>
            <a:r>
              <a:rPr lang="en-US" altLang="zh-CN" dirty="0"/>
              <a:t>HDFS</a:t>
            </a:r>
            <a:r>
              <a:rPr lang="zh-CN" altLang="en-US" dirty="0"/>
              <a:t>文件系统中读入</a:t>
            </a:r>
            <a:r>
              <a:rPr lang="en-US" altLang="zh-CN" dirty="0"/>
              <a:t>10</a:t>
            </a:r>
            <a:r>
              <a:rPr lang="zh-CN" altLang="en-US" dirty="0"/>
              <a:t>个文件</a:t>
            </a:r>
            <a:r>
              <a:rPr lang="en-US" altLang="zh-CN" dirty="0"/>
              <a:t>,</a:t>
            </a:r>
            <a:r>
              <a:rPr lang="zh-CN" altLang="en-US" dirty="0"/>
              <a:t>每个文件</a:t>
            </a:r>
            <a:r>
              <a:rPr lang="en-US" altLang="zh-CN" dirty="0" smtClean="0"/>
              <a:t>10M</a:t>
            </a:r>
          </a:p>
          <a:p>
            <a:pPr marL="0" indent="0">
              <a:buNone/>
            </a:pPr>
            <a:r>
              <a:rPr lang="en-US" altLang="zh-CN" dirty="0" smtClean="0"/>
              <a:t>	Throughput</a:t>
            </a:r>
            <a:r>
              <a:rPr lang="zh-CN" altLang="en-US" dirty="0"/>
              <a:t>：吞吐量、</a:t>
            </a:r>
            <a:r>
              <a:rPr lang="en-US" altLang="zh-CN" dirty="0"/>
              <a:t>Average IO rate</a:t>
            </a:r>
            <a:r>
              <a:rPr lang="zh-CN" altLang="en-US" dirty="0"/>
              <a:t>：平均</a:t>
            </a:r>
            <a:r>
              <a:rPr lang="en-US" altLang="zh-CN" dirty="0"/>
              <a:t>IO</a:t>
            </a:r>
            <a:r>
              <a:rPr lang="zh-CN" altLang="en-US" dirty="0"/>
              <a:t>率、</a:t>
            </a:r>
            <a:r>
              <a:rPr lang="en-US" altLang="zh-CN" dirty="0"/>
              <a:t>IO rate std deviation</a:t>
            </a:r>
            <a:r>
              <a:rPr lang="zh-CN" altLang="en-US" dirty="0"/>
              <a:t>：</a:t>
            </a:r>
            <a:r>
              <a:rPr lang="en-US" altLang="zh-CN" dirty="0"/>
              <a:t>IO</a:t>
            </a:r>
            <a:r>
              <a:rPr lang="zh-CN" altLang="en-US" dirty="0"/>
              <a:t>率标准偏差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HDFS</a:t>
            </a:r>
            <a:r>
              <a:rPr lang="zh-CN" altLang="en-US" dirty="0"/>
              <a:t>基准测试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测试读取速度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634" y="4457760"/>
            <a:ext cx="7193903" cy="17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7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确保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集群成功启动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hadoop jar /</a:t>
            </a:r>
            <a:r>
              <a:rPr lang="en-US" altLang="zh-CN" dirty="0" smtClean="0"/>
              <a:t>export/server/hadoop-3.1.4/share/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/hadoop-mapreduce-client-jobclient-3.1.4-tests.jar </a:t>
            </a:r>
            <a:r>
              <a:rPr lang="en-US" altLang="zh-CN" dirty="0" err="1" smtClean="0"/>
              <a:t>TestDFSIO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-</a:t>
            </a:r>
            <a:r>
              <a:rPr lang="en-US" altLang="zh-CN" dirty="0" smtClean="0"/>
              <a:t>clean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说明：测试期间，会在</a:t>
            </a:r>
            <a:r>
              <a:rPr lang="en-US" altLang="zh-CN" dirty="0"/>
              <a:t>HDFS</a:t>
            </a:r>
            <a:r>
              <a:rPr lang="zh-CN" altLang="en-US" dirty="0"/>
              <a:t>集群上创建 </a:t>
            </a:r>
            <a:r>
              <a:rPr lang="en-US" altLang="zh-CN" dirty="0"/>
              <a:t>/benchmarks</a:t>
            </a:r>
            <a:r>
              <a:rPr lang="zh-CN" altLang="en-US" dirty="0"/>
              <a:t>目录，测试完毕后，我们可以清理该目录。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HDFS</a:t>
            </a:r>
            <a:r>
              <a:rPr lang="zh-CN" altLang="en-US" dirty="0"/>
              <a:t>基准测试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清除</a:t>
            </a:r>
            <a:r>
              <a:rPr lang="zh-CN" altLang="en-US" dirty="0" smtClean="0"/>
              <a:t>测试</a:t>
            </a:r>
            <a:r>
              <a:rPr lang="zh-CN" altLang="en-US" dirty="0"/>
              <a:t>数据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3755920"/>
            <a:ext cx="9344374" cy="27759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45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大数据概念、</a:t>
            </a:r>
            <a:r>
              <a:rPr kumimoji="1" lang="en-US" altLang="zh-CN" dirty="0" smtClean="0"/>
              <a:t>5V</a:t>
            </a:r>
            <a:r>
              <a:rPr kumimoji="1" lang="zh-CN" altLang="en-US" dirty="0" smtClean="0"/>
              <a:t>特点</a:t>
            </a:r>
            <a:r>
              <a:rPr kumimoji="1" lang="zh-CN" altLang="en-US" dirty="0"/>
              <a:t>、应用场景</a:t>
            </a:r>
            <a:endParaRPr kumimoji="1" lang="en-US" altLang="zh-CN" dirty="0"/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大</a:t>
            </a:r>
            <a:r>
              <a:rPr kumimoji="1" lang="zh-CN" altLang="en-US" dirty="0">
                <a:solidFill>
                  <a:srgbClr val="C00000"/>
                </a:solidFill>
              </a:rPr>
              <a:t>数据业务分析基本步骤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分布式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zh-CN" altLang="en-US" dirty="0" smtClean="0">
                <a:solidFill>
                  <a:srgbClr val="C00000"/>
                </a:solidFill>
              </a:rPr>
              <a:t>集群</a:t>
            </a:r>
            <a:r>
              <a:rPr kumimoji="1" lang="zh-CN" altLang="en-US" dirty="0">
                <a:solidFill>
                  <a:srgbClr val="C00000"/>
                </a:solidFill>
              </a:rPr>
              <a:t>区别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 smtClean="0">
                <a:solidFill>
                  <a:srgbClr val="C00000"/>
                </a:solidFill>
              </a:rPr>
              <a:t>Hadoop</a:t>
            </a:r>
            <a:r>
              <a:rPr kumimoji="1" lang="zh-CN" altLang="en-US" dirty="0" smtClean="0">
                <a:solidFill>
                  <a:srgbClr val="C00000"/>
                </a:solidFill>
              </a:rPr>
              <a:t>概念</a:t>
            </a:r>
            <a:r>
              <a:rPr kumimoji="1" lang="zh-CN" altLang="en-US" dirty="0">
                <a:solidFill>
                  <a:srgbClr val="C00000"/>
                </a:solidFill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</a:rPr>
              <a:t>Hadoop</a:t>
            </a:r>
            <a:r>
              <a:rPr kumimoji="1" lang="zh-CN" altLang="en-US" dirty="0" smtClean="0">
                <a:solidFill>
                  <a:srgbClr val="C00000"/>
                </a:solidFill>
              </a:rPr>
              <a:t>架构组件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 smtClean="0">
                <a:solidFill>
                  <a:srgbClr val="C00000"/>
                </a:solidFill>
              </a:rPr>
              <a:t>Hadoop</a:t>
            </a:r>
            <a:r>
              <a:rPr kumimoji="1" lang="zh-CN" altLang="en-US" dirty="0">
                <a:solidFill>
                  <a:srgbClr val="C00000"/>
                </a:solidFill>
              </a:rPr>
              <a:t>集群搭建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基准测试（压力测试）</a:t>
            </a:r>
            <a:endParaRPr kumimoji="1"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大数据开篇与</a:t>
            </a:r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B5EC2059-C43B-E74C-9676-118DAF47C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自己画图梳理</a:t>
            </a:r>
            <a:r>
              <a:rPr kumimoji="1" lang="zh-CN" altLang="en-US" dirty="0">
                <a:solidFill>
                  <a:srgbClr val="C00000"/>
                </a:solidFill>
              </a:rPr>
              <a:t>大数据业务分析基本步骤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lang="zh-CN" altLang="en-US" dirty="0" smtClean="0"/>
              <a:t>掌握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相关概念、模块、架构、功能</a:t>
            </a:r>
            <a:endParaRPr lang="en-US" altLang="zh-CN" dirty="0" smtClean="0"/>
          </a:p>
          <a:p>
            <a:r>
              <a:rPr lang="zh-CN" altLang="en-US" dirty="0" smtClean="0"/>
              <a:t>动手</a:t>
            </a:r>
            <a:r>
              <a:rPr lang="zh-CN" altLang="en-US" dirty="0" smtClean="0">
                <a:solidFill>
                  <a:srgbClr val="C00000"/>
                </a:solidFill>
              </a:rPr>
              <a:t>搭建</a:t>
            </a:r>
            <a:r>
              <a:rPr lang="en-US" altLang="zh-CN" dirty="0" smtClean="0">
                <a:solidFill>
                  <a:srgbClr val="C00000"/>
                </a:solidFill>
              </a:rPr>
              <a:t>Hadoop</a:t>
            </a:r>
            <a:r>
              <a:rPr lang="zh-CN" altLang="en-US" dirty="0" smtClean="0">
                <a:solidFill>
                  <a:srgbClr val="C00000"/>
                </a:solidFill>
              </a:rPr>
              <a:t>分布式集群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F29EDBEC-5E42-F040-B63A-408C1ED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大数据开篇与</a:t>
            </a:r>
            <a:r>
              <a:rPr lang="en-US" altLang="zh-CN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搭建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928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大数据概念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数据的特点（</a:t>
            </a:r>
            <a:r>
              <a:rPr lang="en-US" altLang="zh-CN" dirty="0" smtClean="0">
                <a:solidFill>
                  <a:srgbClr val="FF0000"/>
                </a:solidFill>
              </a:rPr>
              <a:t>5V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数据业务分析基本步骤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数据部门组织架构</a:t>
            </a:r>
            <a:endParaRPr lang="en-US" altLang="zh-CN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42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数据的特点（</a:t>
            </a:r>
            <a:r>
              <a:rPr kumimoji="1" lang="en-US" altLang="zh-CN" dirty="0" smtClean="0"/>
              <a:t>5V</a:t>
            </a:r>
            <a:r>
              <a:rPr kumimoji="1" lang="zh-CN" altLang="en-US" dirty="0" smtClean="0"/>
              <a:t>特征）</a:t>
            </a:r>
            <a:endParaRPr kumimoji="1"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80759FC2-2FC6-2F47-8824-8C508A3EEAE6}"/>
              </a:ext>
            </a:extLst>
          </p:cNvPr>
          <p:cNvSpPr/>
          <p:nvPr/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A2A09BCA-B604-DB4E-A7BC-2D1D46CBD44C}"/>
              </a:ext>
            </a:extLst>
          </p:cNvPr>
          <p:cNvSpPr/>
          <p:nvPr/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0EFA452C-DDD2-AD40-8706-FD1214F5244D}"/>
              </a:ext>
            </a:extLst>
          </p:cNvPr>
          <p:cNvSpPr/>
          <p:nvPr/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xmlns="" id="{2CC58F37-4118-2D48-9E6D-E938CB19044E}"/>
              </a:ext>
            </a:extLst>
          </p:cNvPr>
          <p:cNvSpPr txBox="1"/>
          <p:nvPr/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xmlns="" id="{7C3645BD-8961-B441-8FB6-BE11A1C39B30}"/>
              </a:ext>
            </a:extLst>
          </p:cNvPr>
          <p:cNvSpPr txBox="1"/>
          <p:nvPr/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xmlns="" id="{2DC4E889-5BC9-2142-860D-10295F36134C}"/>
              </a:ext>
            </a:extLst>
          </p:cNvPr>
          <p:cNvSpPr txBox="1"/>
          <p:nvPr/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快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xmlns="" id="{F2A8F4A3-FCE1-4FFC-AF57-CE062D0A3D34}"/>
              </a:ext>
            </a:extLst>
          </p:cNvPr>
          <p:cNvSpPr/>
          <p:nvPr/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xmlns="" id="{3EFC6B08-5296-46FD-A790-7991D97B8663}"/>
              </a:ext>
            </a:extLst>
          </p:cNvPr>
          <p:cNvSpPr/>
          <p:nvPr/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FEF7EE6-17C2-4AED-899E-7013DFD7DCD7}"/>
              </a:ext>
            </a:extLst>
          </p:cNvPr>
          <p:cNvSpPr/>
          <p:nvPr/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多样化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1125A1E-7D93-44E3-A4E2-E06F7727A438}"/>
              </a:ext>
            </a:extLst>
          </p:cNvPr>
          <p:cNvSpPr/>
          <p:nvPr/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D219782D-61D8-4149-95F5-F86747B34E43}"/>
              </a:ext>
            </a:extLst>
          </p:cNvPr>
          <p:cNvSpPr/>
          <p:nvPr/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xmlns="" id="{95CA155C-EE4C-40EE-8738-E207A98AF36B}"/>
              </a:ext>
            </a:extLst>
          </p:cNvPr>
          <p:cNvSpPr txBox="1"/>
          <p:nvPr/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xmlns="" id="{E7F3A46A-101E-43AF-9CF9-7B96562AEBEF}"/>
              </a:ext>
            </a:extLst>
          </p:cNvPr>
          <p:cNvSpPr txBox="1"/>
          <p:nvPr/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</a:p>
        </p:txBody>
      </p:sp>
    </p:spTree>
    <p:extLst>
      <p:ext uri="{BB962C8B-B14F-4D97-AF65-F5344CB8AC3E}">
        <p14:creationId xmlns:p14="http://schemas.microsoft.com/office/powerpoint/2010/main" val="9762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大数据概念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数据的特点（</a:t>
            </a:r>
            <a:r>
              <a:rPr lang="en-US" altLang="zh-CN" dirty="0" smtClean="0">
                <a:solidFill>
                  <a:schemeClr val="tx1"/>
                </a:solidFill>
              </a:rPr>
              <a:t>5V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数据应用场景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数据业务分析基本步骤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数据部门组织架构</a:t>
            </a:r>
            <a:endParaRPr lang="en-US" altLang="zh-CN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40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b="1" dirty="0"/>
              <a:t>电商领域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精</a:t>
            </a:r>
            <a:r>
              <a:rPr lang="zh-CN" altLang="en-US" dirty="0" smtClean="0"/>
              <a:t>准广告位、个性化推荐、大数据杀熟</a:t>
            </a:r>
            <a:endParaRPr lang="en-US" altLang="zh-CN" dirty="0" smtClean="0"/>
          </a:p>
          <a:p>
            <a:r>
              <a:rPr lang="zh-CN" altLang="en-US" b="1" dirty="0"/>
              <a:t>传媒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精准营销、猜你喜欢、交互推荐</a:t>
            </a:r>
            <a:endParaRPr lang="en-US" altLang="zh-CN" dirty="0"/>
          </a:p>
          <a:p>
            <a:r>
              <a:rPr lang="zh-CN" altLang="en-US" b="1" dirty="0"/>
              <a:t>金融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信用评估、风险管控</a:t>
            </a:r>
            <a:r>
              <a:rPr lang="zh-CN" altLang="en-US" dirty="0" smtClean="0"/>
              <a:t>、客户细分、精细化营销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数据应用场景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01" y="1457271"/>
            <a:ext cx="5810585" cy="2196401"/>
          </a:xfrm>
          <a:prstGeom prst="rect">
            <a:avLst/>
          </a:prstGeom>
        </p:spPr>
      </p:pic>
      <p:pic>
        <p:nvPicPr>
          <p:cNvPr id="1026" name="Picture 2" descr="https://gimg2.baidu.com/image_search/src=http%3A%2F%2Fwww.lahuolaozao.com%2FUploadFiles%2F2019-03-28%2F15537367824872785.jpg&amp;refer=http%3A%2F%2Fwww.lahuolaozao.com&amp;app=2002&amp;size=f9999,10000&amp;q=a80&amp;n=0&amp;g=0n&amp;fmt=jpeg?sec=1611678398&amp;t=e8b7a3f5c1ad31043766ecdc3a93a0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47" y="4008031"/>
            <a:ext cx="2937547" cy="204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193" y="3926541"/>
            <a:ext cx="2876981" cy="21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b="1" dirty="0"/>
              <a:t>交通</a:t>
            </a:r>
            <a:r>
              <a:rPr lang="zh-CN" altLang="en-US" b="1" dirty="0" smtClean="0"/>
              <a:t>领域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拥</a:t>
            </a:r>
            <a:r>
              <a:rPr lang="zh-CN" altLang="en-US" dirty="0" smtClean="0"/>
              <a:t>堵预测、智能红绿灯、导航最优规划</a:t>
            </a:r>
            <a:endParaRPr lang="en-US" altLang="zh-CN" dirty="0" smtClean="0"/>
          </a:p>
          <a:p>
            <a:r>
              <a:rPr lang="zh-CN" altLang="en-US" b="1" dirty="0"/>
              <a:t>电信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/>
              <a:t>基</a:t>
            </a:r>
            <a:r>
              <a:rPr lang="zh-CN" altLang="en-US" dirty="0" smtClean="0"/>
              <a:t>站选址优化、</a:t>
            </a:r>
            <a:r>
              <a:rPr lang="zh-CN" altLang="en-US" dirty="0"/>
              <a:t>舆情</a:t>
            </a:r>
            <a:r>
              <a:rPr lang="zh-CN" altLang="en-US" dirty="0" smtClean="0"/>
              <a:t>监控、客户用户画像</a:t>
            </a:r>
            <a:endParaRPr lang="en-US" altLang="zh-CN" dirty="0"/>
          </a:p>
          <a:p>
            <a:r>
              <a:rPr lang="zh-CN" altLang="en-US" b="1" dirty="0"/>
              <a:t>安防</a:t>
            </a:r>
            <a:r>
              <a:rPr lang="zh-CN" altLang="en-US" b="1" dirty="0" smtClean="0"/>
              <a:t>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犯罪</a:t>
            </a:r>
            <a:r>
              <a:rPr lang="zh-CN" altLang="en-US" dirty="0"/>
              <a:t>预防、天网监控</a:t>
            </a:r>
            <a:endParaRPr lang="en-US" altLang="zh-CN" dirty="0" smtClean="0"/>
          </a:p>
          <a:p>
            <a:r>
              <a:rPr lang="zh-CN" altLang="en-US" b="1" dirty="0" smtClean="0"/>
              <a:t>医疗领域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智慧医疗、疾病预防、病源追踪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数据应用场景</a:t>
            </a:r>
            <a:endParaRPr kumimoji="1" lang="zh-CN" altLang="en-US" dirty="0"/>
          </a:p>
        </p:txBody>
      </p:sp>
      <p:pic>
        <p:nvPicPr>
          <p:cNvPr id="2050" name="Picture 2" descr="https://gimg2.baidu.com/image_search/src=http%3A%2F%2Fwww.daoyutech.com%2Fcomdata%2F51459%2F201808%2F20180801161430579246.png&amp;refer=http%3A%2F%2Fwww.daoyutech.com&amp;app=2002&amp;size=f9999,10000&amp;q=a80&amp;n=0&amp;g=0n&amp;fmt=jpeg?sec=1611678601&amp;t=3064a2821f1eccc7045196543d4fef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77" y="1457270"/>
            <a:ext cx="5505686" cy="24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mg2.baidu.com/image_search/src=http%3A%2F%2F5b0988e595225.cdn.sohucs.com%2Fimages%2F20200317%2Fee8002e01e5a4d939392f93c6dbc6d1a.jpeg&amp;refer=http%3A%2F%2F5b0988e595225.cdn.sohucs.com&amp;app=2002&amp;size=f9999,10000&amp;q=a80&amp;n=0&amp;g=0n&amp;fmt=jpeg?sec=1611678712&amp;t=902809c7775b1455ba4facbc70f368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1" y="4087626"/>
            <a:ext cx="3824439" cy="248053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281" y="4069976"/>
            <a:ext cx="3607248" cy="24981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252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数据概念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数据的特点（</a:t>
            </a:r>
            <a:r>
              <a:rPr lang="en-US" altLang="zh-CN" dirty="0" smtClean="0">
                <a:solidFill>
                  <a:schemeClr val="tx1"/>
                </a:solidFill>
              </a:rPr>
              <a:t>5V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数据业务分析基本步骤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数据部门组织架构</a:t>
            </a:r>
            <a:endParaRPr lang="en-US" altLang="zh-CN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3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760" y="809702"/>
            <a:ext cx="10698800" cy="517190"/>
          </a:xfrm>
        </p:spPr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5CB6DA91-86C5-2340-AF0F-B558F5FDDC6D}"/>
              </a:ext>
            </a:extLst>
          </p:cNvPr>
          <p:cNvSpPr/>
          <p:nvPr/>
        </p:nvSpPr>
        <p:spPr>
          <a:xfrm>
            <a:off x="8533129" y="3144475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数据展现</a:t>
            </a:r>
            <a:endParaRPr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83109401-97EA-FB43-8224-4982F0F7CCF7}"/>
              </a:ext>
            </a:extLst>
          </p:cNvPr>
          <p:cNvSpPr/>
          <p:nvPr/>
        </p:nvSpPr>
        <p:spPr>
          <a:xfrm>
            <a:off x="316722" y="2847797"/>
            <a:ext cx="1372365" cy="1008062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明确分析目的和思路</a:t>
            </a:r>
            <a:endParaRPr lang="zh-CN" altLang="en-US" sz="16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xmlns="" id="{ACB2BDF0-BA5E-C447-8372-61D5BB1A7416}"/>
              </a:ext>
            </a:extLst>
          </p:cNvPr>
          <p:cNvSpPr/>
          <p:nvPr/>
        </p:nvSpPr>
        <p:spPr>
          <a:xfrm>
            <a:off x="10683165" y="2847797"/>
            <a:ext cx="1008063" cy="1008062"/>
          </a:xfrm>
          <a:prstGeom prst="ellipse">
            <a:avLst/>
          </a:prstGeom>
          <a:solidFill>
            <a:schemeClr val="bg1"/>
          </a:solidFill>
          <a:ln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报告撰写</a:t>
            </a:r>
            <a:endParaRPr lang="zh-CN" altLang="en-US" sz="16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50B58156-30BF-B74E-BEB2-E053B54D9242}"/>
              </a:ext>
            </a:extLst>
          </p:cNvPr>
          <p:cNvSpPr/>
          <p:nvPr/>
        </p:nvSpPr>
        <p:spPr>
          <a:xfrm>
            <a:off x="2102455" y="3146138"/>
            <a:ext cx="1736668" cy="411380"/>
          </a:xfrm>
          <a:prstGeom prst="rect">
            <a:avLst/>
          </a:prstGeom>
          <a:solidFill>
            <a:schemeClr val="bg1"/>
          </a:solidFill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数据收集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464C4CC2-09AC-5246-9DEE-469AA53E56DA}"/>
              </a:ext>
            </a:extLst>
          </p:cNvPr>
          <p:cNvSpPr/>
          <p:nvPr/>
        </p:nvSpPr>
        <p:spPr>
          <a:xfrm>
            <a:off x="4242774" y="3146138"/>
            <a:ext cx="1736668" cy="41138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数据处理</a:t>
            </a:r>
            <a:endParaRPr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50B58156-30BF-B74E-BEB2-E053B54D9242}"/>
              </a:ext>
            </a:extLst>
          </p:cNvPr>
          <p:cNvSpPr/>
          <p:nvPr/>
        </p:nvSpPr>
        <p:spPr>
          <a:xfrm>
            <a:off x="6392811" y="3146138"/>
            <a:ext cx="1736668" cy="411380"/>
          </a:xfrm>
          <a:prstGeom prst="rect">
            <a:avLst/>
          </a:prstGeom>
          <a:solidFill>
            <a:schemeClr val="bg1"/>
          </a:solidFill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数据分析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9" name="直接箭头连接符 8"/>
          <p:cNvCxnSpPr>
            <a:stCxn id="21" idx="6"/>
            <a:endCxn id="54" idx="1"/>
          </p:cNvCxnSpPr>
          <p:nvPr/>
        </p:nvCxnSpPr>
        <p:spPr>
          <a:xfrm>
            <a:off x="1689087" y="3351828"/>
            <a:ext cx="4133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4" idx="3"/>
            <a:endCxn id="59" idx="1"/>
          </p:cNvCxnSpPr>
          <p:nvPr/>
        </p:nvCxnSpPr>
        <p:spPr>
          <a:xfrm>
            <a:off x="3839123" y="3351828"/>
            <a:ext cx="403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9" idx="3"/>
            <a:endCxn id="32" idx="1"/>
          </p:cNvCxnSpPr>
          <p:nvPr/>
        </p:nvCxnSpPr>
        <p:spPr>
          <a:xfrm>
            <a:off x="5979442" y="3351828"/>
            <a:ext cx="4133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2" idx="3"/>
            <a:endCxn id="8" idx="1"/>
          </p:cNvCxnSpPr>
          <p:nvPr/>
        </p:nvCxnSpPr>
        <p:spPr>
          <a:xfrm flipV="1">
            <a:off x="8129479" y="3350165"/>
            <a:ext cx="403650" cy="1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3"/>
          </p:cNvCxnSpPr>
          <p:nvPr/>
        </p:nvCxnSpPr>
        <p:spPr>
          <a:xfrm>
            <a:off x="10269797" y="3350165"/>
            <a:ext cx="413368" cy="1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6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53" grpId="0" animBg="1"/>
      <p:bldP spid="54" grpId="0" animBg="1"/>
      <p:bldP spid="59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Step1</a:t>
            </a:r>
            <a:r>
              <a:rPr lang="zh-CN" altLang="en-US" b="1" dirty="0" smtClean="0"/>
              <a:t>：明确</a:t>
            </a:r>
            <a:r>
              <a:rPr lang="zh-CN" altLang="en-US" b="1" dirty="0"/>
              <a:t>分析目的和思路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zh-CN" dirty="0" smtClean="0"/>
              <a:t>目的</a:t>
            </a:r>
            <a:r>
              <a:rPr lang="zh-CN" altLang="zh-CN" dirty="0"/>
              <a:t>是整个分析流程的</a:t>
            </a:r>
            <a:r>
              <a:rPr lang="zh-CN" altLang="zh-CN" dirty="0" smtClean="0"/>
              <a:t>起点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为</a:t>
            </a:r>
            <a:r>
              <a:rPr lang="zh-CN" altLang="zh-CN" dirty="0"/>
              <a:t>数据的收集、处理及分析提供清晰的指引方向</a:t>
            </a:r>
          </a:p>
          <a:p>
            <a:pPr marL="0" indent="0">
              <a:buNone/>
            </a:pPr>
            <a:r>
              <a:rPr lang="zh-CN" altLang="en-US" dirty="0" smtClean="0"/>
              <a:t>思路是使分析框架体系化：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先</a:t>
            </a:r>
            <a:r>
              <a:rPr lang="zh-CN" altLang="zh-CN" dirty="0"/>
              <a:t>分析什么，后分析什么，</a:t>
            </a:r>
            <a:r>
              <a:rPr lang="zh-CN" altLang="zh-CN" dirty="0" smtClean="0"/>
              <a:t>使各分析</a:t>
            </a:r>
            <a:r>
              <a:rPr lang="zh-CN" altLang="zh-CN" dirty="0"/>
              <a:t>点之间具有逻辑</a:t>
            </a:r>
            <a:r>
              <a:rPr lang="zh-CN" altLang="zh-CN" dirty="0" smtClean="0"/>
              <a:t>联系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保证</a:t>
            </a:r>
            <a:r>
              <a:rPr lang="zh-CN" altLang="zh-CN" dirty="0"/>
              <a:t>分析维度的完整性，分析结果的有效性以及</a:t>
            </a:r>
            <a:r>
              <a:rPr lang="zh-CN" altLang="zh-CN" dirty="0" smtClean="0"/>
              <a:t>正确性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数据分析方法论：营销管理相关理论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用户</a:t>
            </a:r>
            <a:r>
              <a:rPr lang="zh-CN" altLang="en-US" dirty="0"/>
              <a:t>行为理论、</a:t>
            </a:r>
            <a:r>
              <a:rPr lang="en-US" altLang="zh-CN" dirty="0"/>
              <a:t>PEST</a:t>
            </a:r>
            <a:r>
              <a:rPr lang="zh-CN" altLang="en-US" dirty="0"/>
              <a:t>分析法、</a:t>
            </a:r>
            <a:r>
              <a:rPr lang="en-US" altLang="zh-CN" dirty="0"/>
              <a:t>5W2H</a:t>
            </a:r>
            <a:r>
              <a:rPr lang="zh-CN" altLang="en-US" dirty="0"/>
              <a:t>分析</a:t>
            </a:r>
            <a:r>
              <a:rPr lang="zh-CN" altLang="en-US" dirty="0" smtClean="0"/>
              <a:t>法等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290" y="2794570"/>
            <a:ext cx="5487327" cy="3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Step2</a:t>
            </a:r>
            <a:r>
              <a:rPr lang="zh-CN" altLang="en-US" b="1" dirty="0"/>
              <a:t>：数据收集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 smtClean="0"/>
              <a:t>数据从无到有的过程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比如传感器收集气象数据、埋点收集用户行为数据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数据传输搬运的过程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比如采集数据库数据到数据分析平台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0759FC2-2FC6-2F47-8824-8C508A3EEAE6}"/>
              </a:ext>
            </a:extLst>
          </p:cNvPr>
          <p:cNvSpPr/>
          <p:nvPr/>
        </p:nvSpPr>
        <p:spPr>
          <a:xfrm>
            <a:off x="1415446" y="3878536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业务数据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4155744" y="3878536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日志数据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A2A09BCA-B604-DB4E-A7BC-2D1D46CBD44C}"/>
              </a:ext>
            </a:extLst>
          </p:cNvPr>
          <p:cNvSpPr/>
          <p:nvPr/>
        </p:nvSpPr>
        <p:spPr>
          <a:xfrm>
            <a:off x="6896041" y="3878536"/>
            <a:ext cx="1612201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爬虫数据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23DFC903-87EB-D643-B790-CDA95E0BFB58}"/>
              </a:ext>
            </a:extLst>
          </p:cNvPr>
          <p:cNvSpPr/>
          <p:nvPr/>
        </p:nvSpPr>
        <p:spPr>
          <a:xfrm>
            <a:off x="1168953" y="5793591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RDBMS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3909251" y="57935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服务器、应用日志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EFA452C-DDD2-AD40-8706-FD1214F5244D}"/>
              </a:ext>
            </a:extLst>
          </p:cNvPr>
          <p:cNvSpPr/>
          <p:nvPr/>
        </p:nvSpPr>
        <p:spPr>
          <a:xfrm>
            <a:off x="6649548" y="5793591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爬虫数据库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xmlns="" id="{B347982B-22F3-5A4A-8B95-98317E971DD7}"/>
              </a:ext>
            </a:extLst>
          </p:cNvPr>
          <p:cNvSpPr/>
          <p:nvPr/>
        </p:nvSpPr>
        <p:spPr>
          <a:xfrm>
            <a:off x="9636338" y="3878536"/>
            <a:ext cx="1612201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互联网公开数据</a:t>
            </a:r>
            <a:endParaRPr lang="zh-CN" altLang="en-US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9603BE6-B9B2-2D48-8B4E-0B24D29D64D1}"/>
              </a:ext>
            </a:extLst>
          </p:cNvPr>
          <p:cNvSpPr/>
          <p:nvPr/>
        </p:nvSpPr>
        <p:spPr>
          <a:xfrm>
            <a:off x="9389845" y="57935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行业、政府网站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42488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数据课程导论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 smtClean="0"/>
              <a:t>分布式技术</a:t>
            </a:r>
            <a:endParaRPr lang="en-US" altLang="zh-CN" dirty="0"/>
          </a:p>
          <a:p>
            <a:r>
              <a:rPr lang="en-US" altLang="zh-CN" dirty="0" smtClean="0"/>
              <a:t>Apache Hadoop</a:t>
            </a:r>
            <a:r>
              <a:rPr lang="zh-CN" altLang="en-US" dirty="0" smtClean="0"/>
              <a:t>概述</a:t>
            </a:r>
            <a:endParaRPr lang="en-US" altLang="zh-CN" dirty="0"/>
          </a:p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集群搭建</a:t>
            </a:r>
            <a:endParaRPr lang="en-US" altLang="zh-CN" dirty="0"/>
          </a:p>
          <a:p>
            <a:r>
              <a:rPr lang="en-US" altLang="zh-CN" dirty="0" smtClean="0"/>
              <a:t>Hadoop</a:t>
            </a:r>
            <a:r>
              <a:rPr lang="zh-CN" altLang="en-US" dirty="0" smtClean="0"/>
              <a:t>初体验</a:t>
            </a:r>
            <a:endParaRPr lang="en-US" altLang="zh-CN" dirty="0"/>
          </a:p>
          <a:p>
            <a:r>
              <a:rPr lang="en-US" altLang="zh-CN" dirty="0" smtClean="0"/>
              <a:t>Hadoop HDFS</a:t>
            </a:r>
            <a:r>
              <a:rPr lang="zh-CN" altLang="en-US" dirty="0" smtClean="0"/>
              <a:t>基准测试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Step3</a:t>
            </a:r>
            <a:r>
              <a:rPr lang="zh-CN" altLang="en-US" b="1" dirty="0"/>
              <a:t>：数据处理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zh-CN" dirty="0"/>
              <a:t>对收集到的数据进行加工整理，形成适合数据分析的</a:t>
            </a:r>
            <a:r>
              <a:rPr lang="zh-CN" altLang="zh-CN" dirty="0" smtClean="0"/>
              <a:t>样式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zh-CN" dirty="0" smtClean="0"/>
              <a:t>主要</a:t>
            </a:r>
            <a:r>
              <a:rPr lang="zh-CN" altLang="zh-CN" dirty="0"/>
              <a:t>包括数据清洗、数据转化、数据提取、数据</a:t>
            </a:r>
            <a:r>
              <a:rPr lang="zh-CN" altLang="zh-CN" dirty="0" smtClean="0"/>
              <a:t>计算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保证数据的一致性和</a:t>
            </a:r>
            <a:r>
              <a:rPr lang="zh-CN" altLang="zh-CN" dirty="0" smtClean="0"/>
              <a:t>有效性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64" y="3755920"/>
            <a:ext cx="7513956" cy="22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Step4</a:t>
            </a:r>
            <a:r>
              <a:rPr lang="zh-CN" altLang="en-US" b="1" dirty="0"/>
              <a:t>：数据分析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zh-CN" dirty="0"/>
              <a:t>用适当的分析方法及工具，对处理过的数据进行分析，提取有价值的信息，形成有效结论的</a:t>
            </a:r>
            <a:r>
              <a:rPr lang="zh-CN" altLang="zh-CN" dirty="0" smtClean="0"/>
              <a:t>过程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需要</a:t>
            </a:r>
            <a:r>
              <a:rPr lang="zh-CN" altLang="zh-CN" dirty="0" smtClean="0"/>
              <a:t>掌握</a:t>
            </a:r>
            <a:r>
              <a:rPr lang="zh-CN" altLang="zh-CN" dirty="0"/>
              <a:t>各种数据分析方法，还要熟悉数据分析软件的</a:t>
            </a:r>
            <a:r>
              <a:rPr lang="zh-CN" altLang="zh-CN" dirty="0" smtClean="0"/>
              <a:t>操作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数据</a:t>
            </a:r>
            <a:r>
              <a:rPr lang="zh-CN" altLang="zh-CN" dirty="0" smtClean="0"/>
              <a:t>挖掘</a:t>
            </a:r>
            <a:r>
              <a:rPr lang="zh-CN" altLang="en-US" dirty="0" smtClean="0"/>
              <a:t>本质</a:t>
            </a:r>
            <a:r>
              <a:rPr lang="zh-CN" altLang="zh-CN" dirty="0" smtClean="0"/>
              <a:t>是</a:t>
            </a:r>
            <a:r>
              <a:rPr lang="zh-CN" altLang="zh-CN" dirty="0"/>
              <a:t>一种高级的数据分析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数据</a:t>
            </a:r>
            <a:r>
              <a:rPr lang="zh-CN" altLang="zh-CN" dirty="0"/>
              <a:t>挖掘侧重解决四类数据分析问题</a:t>
            </a:r>
            <a:r>
              <a:rPr lang="en-US" altLang="zh-CN" dirty="0"/>
              <a:t>:</a:t>
            </a:r>
            <a:r>
              <a:rPr lang="zh-CN" altLang="zh-CN" dirty="0"/>
              <a:t>分类、聚类、关联和预测，重点在寻找模式和规律。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6" name="Picture 2" descr="数据分析师的职业现状和发展如何有哪些专业要求| 课程| 数据观| 中国大数据产业观察_大数据门户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7" y="3924728"/>
            <a:ext cx="5484937" cy="235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Step5</a:t>
            </a:r>
            <a:r>
              <a:rPr lang="zh-CN" altLang="en-US" b="1" dirty="0" smtClean="0"/>
              <a:t>：数据展现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分析结果直观展示，人类是视觉动物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数据是通过表格和图形的方式来</a:t>
            </a:r>
            <a:r>
              <a:rPr lang="zh-CN" altLang="en-US" dirty="0" smtClean="0"/>
              <a:t>呈现，用</a:t>
            </a:r>
            <a:r>
              <a:rPr lang="zh-CN" altLang="en-US" dirty="0"/>
              <a:t>图表</a:t>
            </a:r>
            <a:r>
              <a:rPr lang="zh-CN" altLang="en-US" dirty="0" smtClean="0"/>
              <a:t>说话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44" y="3240811"/>
            <a:ext cx="7811905" cy="27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Step6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报告撰写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数据分析报告是</a:t>
            </a:r>
            <a:r>
              <a:rPr lang="zh-CN" altLang="zh-CN" dirty="0" smtClean="0"/>
              <a:t>对</a:t>
            </a:r>
            <a:r>
              <a:rPr lang="zh-CN" altLang="zh-CN" dirty="0"/>
              <a:t>整个数据分析过程的一个总结与</a:t>
            </a:r>
            <a:r>
              <a:rPr lang="zh-CN" altLang="zh-CN" dirty="0" smtClean="0"/>
              <a:t>呈现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把数据分析的起因、过程、结果及建议完整地呈现出来，供决策者</a:t>
            </a:r>
            <a:r>
              <a:rPr lang="zh-CN" altLang="zh-CN" dirty="0" smtClean="0"/>
              <a:t>参考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需要</a:t>
            </a:r>
            <a:r>
              <a:rPr lang="zh-CN" altLang="zh-CN" dirty="0"/>
              <a:t>有明确的</a:t>
            </a:r>
            <a:r>
              <a:rPr lang="zh-CN" altLang="zh-CN" dirty="0" smtClean="0"/>
              <a:t>结论</a:t>
            </a:r>
            <a:r>
              <a:rPr lang="zh-CN" altLang="en-US" dirty="0" smtClean="0"/>
              <a:t>，最好</a:t>
            </a:r>
            <a:r>
              <a:rPr lang="zh-CN" altLang="zh-CN" dirty="0" smtClean="0"/>
              <a:t>有</a:t>
            </a:r>
            <a:r>
              <a:rPr lang="zh-CN" altLang="zh-CN" dirty="0"/>
              <a:t>建议或解决方案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大数据业务分析基本步骤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53" y="3048648"/>
            <a:ext cx="5587995" cy="33983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527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分析步骤的核心：一切围绕着数据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通俗描述：数据从哪里来、数据到哪里去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核心步骤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采集、处理、分析、应用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</a:t>
            </a:r>
            <a:r>
              <a:rPr lang="zh-CN" altLang="en-US" dirty="0" smtClean="0"/>
              <a:t>数据业务分析基本步骤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09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数据概念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数据的特点（</a:t>
            </a:r>
            <a:r>
              <a:rPr lang="en-US" altLang="zh-CN" dirty="0" smtClean="0">
                <a:solidFill>
                  <a:schemeClr val="tx1"/>
                </a:solidFill>
              </a:rPr>
              <a:t>5V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数据业务分析基本步骤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数据部门组织架构</a:t>
            </a:r>
            <a:endParaRPr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3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大数据部门组织架构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12" y="1646133"/>
            <a:ext cx="7622823" cy="39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分布式技术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为什么需要分布式技术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科学技术的发展推动下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应用和系统架构的变迁：单机单一架构迈向多机分布式架构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为什么需要分布式技术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9" y="3508302"/>
            <a:ext cx="3690790" cy="2164080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3" y="2590799"/>
            <a:ext cx="5344496" cy="3670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右箭头 15"/>
          <p:cNvSpPr/>
          <p:nvPr/>
        </p:nvSpPr>
        <p:spPr>
          <a:xfrm>
            <a:off x="4634753" y="4204447"/>
            <a:ext cx="986118" cy="475129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0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5F2403-DAC9-454A-9779-7331986EC4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理解大数据相关概念、特点、应用场景</a:t>
            </a:r>
            <a:endParaRPr kumimoji="1" lang="en-US" altLang="zh-CN" dirty="0"/>
          </a:p>
          <a:p>
            <a:r>
              <a:rPr kumimoji="1" lang="zh-CN" altLang="en-US" dirty="0" smtClean="0"/>
              <a:t>掌握大数据业务分析基本步骤</a:t>
            </a:r>
            <a:endParaRPr kumimoji="1" lang="en-US" altLang="zh-CN" dirty="0"/>
          </a:p>
          <a:p>
            <a:r>
              <a:rPr kumimoji="1" lang="zh-CN" altLang="en-US" dirty="0"/>
              <a:t>掌握</a:t>
            </a:r>
            <a:r>
              <a:rPr kumimoji="1" lang="zh-CN" altLang="en-US" dirty="0" smtClean="0"/>
              <a:t>分布式、集群相关概念</a:t>
            </a:r>
            <a:endParaRPr kumimoji="1" lang="en-US" altLang="zh-CN" dirty="0"/>
          </a:p>
          <a:p>
            <a:r>
              <a:rPr kumimoji="1" lang="zh-CN" altLang="en-US" dirty="0"/>
              <a:t>掌握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相关概念、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架构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掌握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集群搭建</a:t>
            </a:r>
            <a:endParaRPr kumimoji="1" lang="en-US" altLang="zh-CN" dirty="0" smtClean="0"/>
          </a:p>
          <a:p>
            <a:r>
              <a:rPr kumimoji="1" lang="zh-CN" altLang="en-US" dirty="0"/>
              <a:t>掌握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各组件模块功能</a:t>
            </a:r>
            <a:endParaRPr kumimoji="1" lang="en-US" altLang="zh-CN" dirty="0" smtClean="0"/>
          </a:p>
          <a:p>
            <a:r>
              <a:rPr kumimoji="1" lang="zh-CN" altLang="en-US" dirty="0" smtClean="0"/>
              <a:t>了解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基准测试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2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数据大爆炸，海量数据处理场景面临问题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0880" y="910983"/>
            <a:ext cx="10749599" cy="517190"/>
          </a:xfrm>
        </p:spPr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为什么需要分布式技术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如何存储</a:t>
            </a:r>
            <a:r>
              <a:rPr lang="en-US" altLang="zh-CN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?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如何计算？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91" y="4047309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单机存储有瓶颈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台机器分布式存储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302" y="4016514"/>
            <a:ext cx="2155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单机计算能力有限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台机器分布式计算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2537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分布式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 smtClean="0">
                <a:solidFill>
                  <a:srgbClr val="FF0000"/>
                </a:solidFill>
              </a:rPr>
              <a:t>概述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7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分布式系统是一个硬件或软件组件分布在不同的网络计算机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彼此</a:t>
            </a:r>
            <a:r>
              <a:rPr lang="zh-CN" altLang="en-US" dirty="0"/>
              <a:t>之间仅仅通过消息传递进行通信和协调的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r>
              <a:rPr lang="zh-CN" altLang="zh-CN" dirty="0" smtClean="0"/>
              <a:t>一群</a:t>
            </a:r>
            <a:r>
              <a:rPr lang="zh-CN" altLang="en-US" dirty="0" smtClean="0"/>
              <a:t>互相</a:t>
            </a:r>
            <a:r>
              <a:rPr lang="zh-CN" altLang="zh-CN" dirty="0" smtClean="0"/>
              <a:t>独立</a:t>
            </a:r>
            <a:r>
              <a:rPr lang="zh-CN" altLang="zh-CN" dirty="0"/>
              <a:t>计算机集合共同对外提供</a:t>
            </a:r>
            <a:r>
              <a:rPr lang="zh-CN" altLang="zh-CN" dirty="0" smtClean="0"/>
              <a:t>服务</a:t>
            </a:r>
            <a:endParaRPr lang="en-US" altLang="zh-CN" dirty="0" smtClean="0"/>
          </a:p>
          <a:p>
            <a:r>
              <a:rPr lang="zh-CN" altLang="zh-CN" dirty="0" smtClean="0"/>
              <a:t>对于</a:t>
            </a:r>
            <a:r>
              <a:rPr lang="zh-CN" altLang="zh-CN" dirty="0"/>
              <a:t>系统的用户来说，就像是一台计算机在提供</a:t>
            </a:r>
            <a:r>
              <a:rPr lang="zh-CN" altLang="zh-CN" dirty="0" smtClean="0"/>
              <a:t>服务样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分布式系统概述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57" y="3388658"/>
            <a:ext cx="8116003" cy="33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分布式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集群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负载均衡、</a:t>
            </a:r>
            <a:r>
              <a:rPr lang="zh-CN" altLang="en-US" dirty="0">
                <a:solidFill>
                  <a:schemeClr val="tx1"/>
                </a:solidFill>
              </a:rPr>
              <a:t>故障转移</a:t>
            </a:r>
            <a:r>
              <a:rPr lang="zh-CN" altLang="en-US" dirty="0" smtClean="0">
                <a:solidFill>
                  <a:schemeClr val="tx1"/>
                </a:solidFill>
              </a:rPr>
              <a:t>、伸缩性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分布式、集群是不同的概念</a:t>
            </a:r>
            <a:endParaRPr lang="en-US" altLang="zh-CN" dirty="0" smtClean="0"/>
          </a:p>
          <a:p>
            <a:r>
              <a:rPr lang="zh-CN" altLang="en-US" dirty="0" smtClean="0"/>
              <a:t>口语中经常混淆二者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643944" y="2599243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7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529152" y="2599243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78393" y="3599515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226276" y="3612257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2625" y="4047309"/>
            <a:ext cx="24675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台机器上部署不同组件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142" y="4016514"/>
            <a:ext cx="22867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多台机器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每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台集群部署相同组件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3638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分布式、集群的共同点是：多台机器</a:t>
            </a:r>
            <a:endParaRPr lang="en-US" altLang="zh-CN" dirty="0" smtClean="0"/>
          </a:p>
          <a:p>
            <a:r>
              <a:rPr lang="zh-CN" altLang="en-US" dirty="0" smtClean="0"/>
              <a:t>因此口语中混淆两者概念的时候都是相对于单机来说的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分布式（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Distributed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）、集群（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Cluster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26" y="3261031"/>
            <a:ext cx="3299746" cy="241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97" y="3578646"/>
            <a:ext cx="2613887" cy="14936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028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为什么需要分布式技术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系统</a:t>
            </a:r>
            <a:r>
              <a:rPr lang="zh-CN" altLang="en-US" dirty="0" smtClean="0">
                <a:solidFill>
                  <a:schemeClr val="tx1"/>
                </a:solidFill>
              </a:rPr>
              <a:t>概述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分布式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集群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负载均衡、</a:t>
            </a:r>
            <a:r>
              <a:rPr lang="zh-CN" altLang="en-US" dirty="0">
                <a:solidFill>
                  <a:srgbClr val="FF0000"/>
                </a:solidFill>
              </a:rPr>
              <a:t>故障转移</a:t>
            </a:r>
            <a:r>
              <a:rPr lang="zh-CN" altLang="en-US" dirty="0" smtClean="0">
                <a:solidFill>
                  <a:srgbClr val="FF0000"/>
                </a:solidFill>
              </a:rPr>
              <a:t>、伸缩性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将负载（工作任务）进行平衡、分摊到多个操作单元上进行</a:t>
            </a:r>
            <a:r>
              <a:rPr lang="zh-CN" altLang="en-US" dirty="0" smtClean="0"/>
              <a:t>运行</a:t>
            </a:r>
            <a:endParaRPr lang="en-US" altLang="zh-CN" dirty="0" smtClean="0"/>
          </a:p>
          <a:p>
            <a:r>
              <a:rPr lang="zh-CN" altLang="en-US" dirty="0" smtClean="0"/>
              <a:t>解决了单个无法处理所有任务，多个一起处理的问题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负载均衡（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Load Balance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050" name="Picture 2" descr="负载均衡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49" y="2682215"/>
            <a:ext cx="5926260" cy="35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9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当活动的服务或应用意外终止时，快速启用冗余或备用的服务器、系统、硬件或者网络接替它们</a:t>
            </a:r>
            <a:r>
              <a:rPr lang="zh-CN" altLang="en-US" dirty="0" smtClean="0"/>
              <a:t>工作</a:t>
            </a:r>
            <a:endParaRPr lang="en-US" altLang="zh-CN" dirty="0" smtClean="0"/>
          </a:p>
          <a:p>
            <a:r>
              <a:rPr lang="zh-CN" altLang="en-US" dirty="0" smtClean="0"/>
              <a:t>故障转移系统也称之为容错系统，所谓容错指的是可以容忍错误的发生</a:t>
            </a:r>
            <a:endParaRPr lang="en-US" altLang="zh-CN" dirty="0" smtClean="0"/>
          </a:p>
          <a:p>
            <a:r>
              <a:rPr lang="zh-CN" altLang="en-US" dirty="0" smtClean="0"/>
              <a:t>故障转移的核心是设置备份 出现故障时 主备切换</a:t>
            </a:r>
            <a:endParaRPr lang="en-US" altLang="zh-CN" dirty="0" smtClean="0"/>
          </a:p>
          <a:p>
            <a:r>
              <a:rPr lang="zh-CN" altLang="en-US" dirty="0"/>
              <a:t>主</a:t>
            </a:r>
            <a:r>
              <a:rPr lang="zh-CN" altLang="en-US" dirty="0" smtClean="0"/>
              <a:t>备切换的前提是数据状态保持一致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故障转移（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Fail Over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074" name="Picture 2" descr="高可用集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524" y="3166865"/>
            <a:ext cx="6880853" cy="3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9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伸缩性也叫做弹性，可扩展性</a:t>
            </a:r>
            <a:endParaRPr lang="en-US" altLang="zh-CN" dirty="0" smtClean="0"/>
          </a:p>
          <a:p>
            <a:r>
              <a:rPr lang="zh-CN" altLang="en-US" dirty="0" smtClean="0"/>
              <a:t>指系统可以根据需求动态的扩容、缩容</a:t>
            </a:r>
            <a:endParaRPr lang="en-US" altLang="zh-CN" dirty="0" smtClean="0"/>
          </a:p>
          <a:p>
            <a:r>
              <a:rPr lang="zh-CN" altLang="en-US" dirty="0" smtClean="0"/>
              <a:t>比如双十一业务高峰期间，增加服务器；业务低峰期，减少服务器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595959"/>
                </a:solidFill>
              </a:rPr>
              <a:t>分布式技术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伸缩性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Scalability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791" y="2974312"/>
            <a:ext cx="7354240" cy="3310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973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</a:t>
            </a:r>
            <a:r>
              <a:rPr lang="zh-CN" altLang="en-US" dirty="0"/>
              <a:t>数据课程导论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负载均衡：解决一个处理不下多个一起处理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故障转移：解决单点故障 容忍错误发生 业务连续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伸缩性：动态扩容、缩容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分布式技术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09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Hadoop</a:t>
            </a:r>
            <a:r>
              <a:rPr lang="zh-CN" altLang="en-US" dirty="0" smtClean="0"/>
              <a:t>概述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介绍、发展简史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特性优点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国内外应用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发行版本、架构变迁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狭义上</a:t>
            </a:r>
            <a:r>
              <a:rPr lang="en-US" altLang="zh-CN" b="1" dirty="0" smtClean="0"/>
              <a:t>Hadoop</a:t>
            </a:r>
            <a:r>
              <a:rPr lang="zh-CN" altLang="en-US" b="1" dirty="0" smtClean="0"/>
              <a:t>指的是</a:t>
            </a:r>
            <a:r>
              <a:rPr lang="en-US" altLang="zh-CN" b="1" dirty="0" smtClean="0"/>
              <a:t>Apache</a:t>
            </a:r>
            <a:r>
              <a:rPr lang="zh-CN" altLang="en-US" b="1" dirty="0" smtClean="0"/>
              <a:t>的一款开源软件。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    用</a:t>
            </a:r>
            <a:r>
              <a:rPr lang="en-US" altLang="zh-CN" dirty="0"/>
              <a:t>java</a:t>
            </a:r>
            <a:r>
              <a:rPr lang="zh-CN" altLang="en-US" dirty="0"/>
              <a:t>语言实现开源软件框架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允许</a:t>
            </a:r>
            <a:r>
              <a:rPr lang="zh-CN" altLang="en-US" dirty="0"/>
              <a:t>使用简单的编程模型跨计算机集群对大型数据集进行</a:t>
            </a:r>
            <a:r>
              <a:rPr lang="zh-CN" altLang="en-US" dirty="0" smtClean="0"/>
              <a:t>分布式处理</a:t>
            </a:r>
            <a:endParaRPr lang="en-US" altLang="zh-CN" dirty="0" smtClean="0"/>
          </a:p>
          <a:p>
            <a:r>
              <a:rPr lang="en-US" altLang="zh-CN" b="1" dirty="0" smtClean="0"/>
              <a:t>Hadoop</a:t>
            </a:r>
            <a:r>
              <a:rPr lang="zh-CN" altLang="en-US" b="1" dirty="0" smtClean="0"/>
              <a:t>核心组件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Hadoop HDFS</a:t>
            </a:r>
            <a:r>
              <a:rPr lang="zh-CN" altLang="en-US" dirty="0" smtClean="0"/>
              <a:t>（</a:t>
            </a:r>
            <a:r>
              <a:rPr lang="zh-CN" altLang="en-US" dirty="0"/>
              <a:t>分布式文件</a:t>
            </a:r>
            <a:r>
              <a:rPr lang="zh-CN" altLang="en-US" dirty="0" smtClean="0"/>
              <a:t>存储系统）：解决海量数据存储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Hadoop YARN</a:t>
            </a:r>
            <a:r>
              <a:rPr lang="zh-CN" altLang="en-US" dirty="0" smtClean="0"/>
              <a:t>（集群资源管理和任务调度框架）：解决资源任务调度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Hadoop MapReduce</a:t>
            </a:r>
            <a:r>
              <a:rPr lang="zh-CN" altLang="en-US" dirty="0" smtClean="0"/>
              <a:t>（分布式计算框架）：解决海量数据计算</a:t>
            </a:r>
            <a:endParaRPr lang="en-US" altLang="zh-CN" dirty="0" smtClean="0"/>
          </a:p>
          <a:p>
            <a:r>
              <a:rPr lang="zh-CN" altLang="en-US" dirty="0" smtClean="0"/>
              <a:t>官网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smtClean="0">
                <a:hlinkClick r:id="rId3"/>
              </a:rPr>
              <a:t>http</a:t>
            </a:r>
            <a:r>
              <a:rPr lang="en-US" altLang="zh-CN" dirty="0">
                <a:hlinkClick r:id="rId3"/>
              </a:rPr>
              <a:t>://hadoop.apache.org/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介绍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220" name="Picture 4" descr="What happened to Hadoop. Hadoop was the next big thing in… | by Derrick  Harris | ARCHITEC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8" y="4759354"/>
            <a:ext cx="4387186" cy="190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175657" y="5596932"/>
            <a:ext cx="5375868" cy="432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4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广义</a:t>
            </a:r>
            <a:r>
              <a:rPr lang="zh-CN" altLang="en-US" dirty="0" smtClean="0"/>
              <a:t>上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指的是围绕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打造的大数据生态圈。</a:t>
            </a:r>
            <a:endParaRPr lang="en-US" altLang="zh-CN" dirty="0" smtClean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介绍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50" y="2264400"/>
            <a:ext cx="7450458" cy="42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Hadoop</a:t>
            </a:r>
            <a:r>
              <a:rPr lang="zh-CN" altLang="en-US" b="1" dirty="0" smtClean="0"/>
              <a:t>之父：</a:t>
            </a:r>
            <a:r>
              <a:rPr lang="en-US" altLang="zh-CN" b="1" dirty="0"/>
              <a:t>Doug </a:t>
            </a:r>
            <a:r>
              <a:rPr lang="en-US" altLang="zh-CN" b="1" dirty="0" smtClean="0"/>
              <a:t>Cutting</a:t>
            </a:r>
          </a:p>
          <a:p>
            <a:r>
              <a:rPr lang="en-US" altLang="zh-CN" b="1" dirty="0"/>
              <a:t>Hadoop</a:t>
            </a:r>
            <a:r>
              <a:rPr lang="zh-CN" altLang="en-US" b="1" dirty="0"/>
              <a:t>起源于</a:t>
            </a:r>
            <a:r>
              <a:rPr lang="en-US" altLang="zh-CN" b="1" dirty="0"/>
              <a:t>Apache Lucene</a:t>
            </a:r>
            <a:r>
              <a:rPr lang="zh-CN" altLang="en-US" b="1" dirty="0"/>
              <a:t>子项目：</a:t>
            </a:r>
            <a:r>
              <a:rPr lang="en-US" altLang="zh-CN" b="1" dirty="0"/>
              <a:t>Nutch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smtClean="0"/>
              <a:t> Nutch</a:t>
            </a:r>
            <a:r>
              <a:rPr lang="zh-CN" altLang="en-US" dirty="0"/>
              <a:t>的设计目标是构建一个大型的全网</a:t>
            </a:r>
            <a:r>
              <a:rPr lang="zh-CN" altLang="en-US" dirty="0" smtClean="0"/>
              <a:t>搜索引擎。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遇到瓶颈：如何</a:t>
            </a:r>
            <a:r>
              <a:rPr lang="zh-CN" altLang="en-US" dirty="0"/>
              <a:t>解决数十亿网页的存储和索引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b="1" dirty="0"/>
              <a:t>Google</a:t>
            </a:r>
            <a:r>
              <a:rPr lang="zh-CN" altLang="en-US" b="1" dirty="0"/>
              <a:t>三篇论文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   《The Google file system》</a:t>
            </a:r>
            <a:r>
              <a:rPr lang="zh-CN" altLang="en-US" dirty="0" smtClean="0"/>
              <a:t>：谷歌分布式文件系统</a:t>
            </a:r>
            <a:r>
              <a:rPr lang="en-US" altLang="zh-CN" dirty="0" smtClean="0"/>
              <a:t>GFS</a:t>
            </a:r>
          </a:p>
          <a:p>
            <a:pPr marL="0" indent="0">
              <a:buNone/>
            </a:pPr>
            <a:r>
              <a:rPr lang="en-US" altLang="zh-CN" dirty="0"/>
              <a:t>   《MapReduce: Simpliﬁed Data Processing on Large Clusters》</a:t>
            </a:r>
            <a:r>
              <a:rPr lang="zh-CN" altLang="en-US" dirty="0" smtClean="0"/>
              <a:t>：谷歌分布式计算框架</a:t>
            </a:r>
            <a:r>
              <a:rPr lang="en-US" altLang="zh-CN" dirty="0" smtClean="0"/>
              <a:t>MapReduce</a:t>
            </a:r>
          </a:p>
          <a:p>
            <a:pPr marL="0" indent="0">
              <a:buNone/>
            </a:pPr>
            <a:r>
              <a:rPr lang="en-US" altLang="zh-CN" dirty="0"/>
              <a:t>   《Bigtable: A Distributed Storage System for Structured Data》</a:t>
            </a:r>
            <a:r>
              <a:rPr lang="zh-CN" altLang="en-US" dirty="0" smtClean="0"/>
              <a:t>：谷歌结构化数据存储系统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发展简史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42" name="Picture 2" descr="http://img.mp.itc.cn/upload/20170718/3eac14356dbe4fa3b7c40f2d1c7daf7f_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60" y="1048869"/>
            <a:ext cx="2826957" cy="2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9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狭义上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指软件 广义上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指生态圈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之父</a:t>
            </a:r>
            <a:r>
              <a:rPr kumimoji="1" lang="en-US" altLang="zh-CN" dirty="0"/>
              <a:t>Doug </a:t>
            </a:r>
            <a:r>
              <a:rPr kumimoji="1" lang="en-US" altLang="zh-CN" dirty="0" smtClean="0"/>
              <a:t>Cutting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起源于</a:t>
            </a:r>
            <a:r>
              <a:rPr kumimoji="1" lang="en-US" altLang="zh-CN" dirty="0" smtClean="0"/>
              <a:t>Nutch</a:t>
            </a:r>
            <a:r>
              <a:rPr kumimoji="1" lang="zh-CN" altLang="en-US" dirty="0" smtClean="0"/>
              <a:t>项目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受</a:t>
            </a:r>
            <a:r>
              <a:rPr kumimoji="1" lang="en-US" altLang="zh-CN" dirty="0" smtClean="0"/>
              <a:t>Google3</a:t>
            </a:r>
            <a:r>
              <a:rPr kumimoji="1" lang="zh-CN" altLang="en-US" dirty="0" smtClean="0"/>
              <a:t>篇论文启发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/>
              <a:t>2008</a:t>
            </a:r>
            <a:r>
              <a:rPr kumimoji="1" lang="zh-CN" altLang="en-US" dirty="0" smtClean="0"/>
              <a:t>年开源给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软件基金会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Hadoop</a:t>
            </a:r>
            <a:r>
              <a:rPr lang="zh-CN" altLang="en-US" dirty="0" smtClean="0"/>
              <a:t>概述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41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介绍、发展简史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特性优点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国内外应用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发行版本、架构变迁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9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特性优点</a:t>
            </a:r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xmlns="" id="{81270032-1060-FA47-A9F5-64EB45423470}"/>
              </a:ext>
            </a:extLst>
          </p:cNvPr>
          <p:cNvSpPr>
            <a:spLocks/>
          </p:cNvSpPr>
          <p:nvPr/>
        </p:nvSpPr>
        <p:spPr bwMode="auto">
          <a:xfrm>
            <a:off x="5470870" y="1561306"/>
            <a:ext cx="968375" cy="4479925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xmlns="" id="{6B0B338A-C282-9349-B458-C8C9A7B6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745" y="2167291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xmlns="" id="{9DA88056-B7B5-6E4A-B6DB-3A3940B5C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966" y="3225007"/>
            <a:ext cx="165100" cy="165100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xmlns="" id="{27D38179-4ACD-594B-ACEB-874BCB1F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220" y="4201727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xmlns="" id="{06DEC186-6E02-124F-8406-9394AEAE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165" y="5176296"/>
            <a:ext cx="163513" cy="163512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xmlns="" id="{02CEA69C-B228-2D4F-968E-81955FF11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2045" y="2249841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xmlns="" id="{20542B8D-2E99-6543-B440-907A7B3161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1066" y="3305969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" name="Line 18">
            <a:extLst>
              <a:ext uri="{FF2B5EF4-FFF2-40B4-BE49-F238E27FC236}">
                <a16:creationId xmlns:a16="http://schemas.microsoft.com/office/drawing/2014/main" xmlns="" id="{EC7F3DDC-9999-0642-BE0B-F2DFFC739C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5482" y="4284277"/>
            <a:ext cx="145732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xmlns="" id="{268353D5-1C48-F14B-9302-7A02D8D2EA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6090" y="5258846"/>
            <a:ext cx="102711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xmlns="" id="{D4E900A5-A6C9-044E-A279-75BA62DB750F}"/>
              </a:ext>
            </a:extLst>
          </p:cNvPr>
          <p:cNvSpPr txBox="1"/>
          <p:nvPr/>
        </p:nvSpPr>
        <p:spPr>
          <a:xfrm>
            <a:off x="834887" y="2318104"/>
            <a:ext cx="3707295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Hadoop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是在可用的计算机集群间分配数据并完成计算任务的，这些集群可用方便的扩展到数以千计的节点中。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xmlns="" id="{72E30CCD-879E-A94A-A9DF-23D2212AF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872" y="1860078"/>
            <a:ext cx="1595310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scalability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xmlns="" id="{E098A4C5-11D7-B84B-9F68-13BE2E7EE5E0}"/>
              </a:ext>
            </a:extLst>
          </p:cNvPr>
          <p:cNvSpPr txBox="1"/>
          <p:nvPr/>
        </p:nvSpPr>
        <p:spPr>
          <a:xfrm>
            <a:off x="7421370" y="3386147"/>
            <a:ext cx="3890032" cy="698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Hadoop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通过普通廉价的机器组成服务器集群来分发以及处理数据，以至于成本很低。</a:t>
            </a: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xmlns="" id="{05D28F95-8A74-0948-991E-AD36EE6DAAA9}"/>
              </a:ext>
            </a:extLst>
          </p:cNvPr>
          <p:cNvSpPr txBox="1"/>
          <p:nvPr/>
        </p:nvSpPr>
        <p:spPr>
          <a:xfrm>
            <a:off x="7397091" y="2929708"/>
            <a:ext cx="1467068" cy="38953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Economical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xmlns="" id="{6396A13F-A573-E04A-8997-84DC80C26EA7}"/>
              </a:ext>
            </a:extLst>
          </p:cNvPr>
          <p:cNvSpPr txBox="1"/>
          <p:nvPr/>
        </p:nvSpPr>
        <p:spPr>
          <a:xfrm>
            <a:off x="722260" y="4345776"/>
            <a:ext cx="3384378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通过并发数据，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可以在节点之间动态并行的移动数据，使得速度非常快。</a:t>
            </a:r>
          </a:p>
        </p:txBody>
      </p:sp>
      <p:sp>
        <p:nvSpPr>
          <p:cNvPr id="47" name="TextBox 50">
            <a:extLst>
              <a:ext uri="{FF2B5EF4-FFF2-40B4-BE49-F238E27FC236}">
                <a16:creationId xmlns:a16="http://schemas.microsoft.com/office/drawing/2014/main" xmlns="" id="{F22E4E3D-A357-B54D-B46E-4D77464C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570" y="3889337"/>
            <a:ext cx="1467068" cy="389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efficiency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0" name="TextBox 51">
            <a:extLst>
              <a:ext uri="{FF2B5EF4-FFF2-40B4-BE49-F238E27FC236}">
                <a16:creationId xmlns:a16="http://schemas.microsoft.com/office/drawing/2014/main" xmlns="" id="{B0700DE3-28A3-A342-9631-EA1F8995EA30}"/>
              </a:ext>
            </a:extLst>
          </p:cNvPr>
          <p:cNvSpPr txBox="1"/>
          <p:nvPr/>
        </p:nvSpPr>
        <p:spPr>
          <a:xfrm>
            <a:off x="7421370" y="5309220"/>
            <a:ext cx="388753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能自动维护数据的多份复制，并且在任务失败后能自动地重新部署（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redeploy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）计算任务。所以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Hadoop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的按位存储和处理数据的能力值得人们信赖。</a:t>
            </a:r>
          </a:p>
        </p:txBody>
      </p:sp>
      <p:sp>
        <p:nvSpPr>
          <p:cNvPr id="51" name="TextBox 52">
            <a:extLst>
              <a:ext uri="{FF2B5EF4-FFF2-40B4-BE49-F238E27FC236}">
                <a16:creationId xmlns:a16="http://schemas.microsoft.com/office/drawing/2014/main" xmlns="" id="{5F4B56EC-51FC-D444-B899-27B78AFDE5AD}"/>
              </a:ext>
            </a:extLst>
          </p:cNvPr>
          <p:cNvSpPr txBox="1"/>
          <p:nvPr/>
        </p:nvSpPr>
        <p:spPr>
          <a:xfrm>
            <a:off x="7396177" y="4852781"/>
            <a:ext cx="1595309" cy="38953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reliability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A2859677-C202-E24F-BE65-0669D91D1D76}"/>
              </a:ext>
            </a:extLst>
          </p:cNvPr>
          <p:cNvSpPr/>
          <p:nvPr/>
        </p:nvSpPr>
        <p:spPr>
          <a:xfrm>
            <a:off x="6122504" y="1774384"/>
            <a:ext cx="947738" cy="949325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扩容能力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41E25AC2-796C-E24E-8A71-7D6AC24ACD5B}"/>
              </a:ext>
            </a:extLst>
          </p:cNvPr>
          <p:cNvSpPr/>
          <p:nvPr/>
        </p:nvSpPr>
        <p:spPr>
          <a:xfrm>
            <a:off x="4903458" y="2835876"/>
            <a:ext cx="947737" cy="947737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b="1" dirty="0"/>
              <a:t>成本低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A41FB78D-A639-D842-A2A1-4CA6E0E2ECAC}"/>
              </a:ext>
            </a:extLst>
          </p:cNvPr>
          <p:cNvSpPr/>
          <p:nvPr/>
        </p:nvSpPr>
        <p:spPr>
          <a:xfrm>
            <a:off x="6122504" y="3810408"/>
            <a:ext cx="947738" cy="947737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b="1" dirty="0" smtClean="0"/>
              <a:t>效率</a:t>
            </a:r>
            <a:r>
              <a:rPr lang="zh-CN" altLang="en-US" b="1" dirty="0" smtClean="0"/>
              <a:t>高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63A19995-8A4F-4244-87C1-E59641201B8E}"/>
              </a:ext>
            </a:extLst>
          </p:cNvPr>
          <p:cNvSpPr/>
          <p:nvPr/>
        </p:nvSpPr>
        <p:spPr>
          <a:xfrm>
            <a:off x="4901856" y="4758145"/>
            <a:ext cx="947737" cy="947738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b="1" dirty="0"/>
              <a:t>可靠性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40000" decel="4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4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40000" decel="4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4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40000" decel="4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decel="4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40000" decel="4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40" grpId="0"/>
      <p:bldP spid="41" grpId="0"/>
      <p:bldP spid="42" grpId="0"/>
      <p:bldP spid="43" grpId="0"/>
      <p:bldP spid="44" grpId="0"/>
      <p:bldP spid="47" grpId="0"/>
      <p:bldP spid="50" grpId="0"/>
      <p:bldP spid="51" grpId="0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674280"/>
          </a:xfrm>
        </p:spPr>
        <p:txBody>
          <a:bodyPr/>
          <a:lstStyle/>
          <a:p>
            <a:r>
              <a:rPr lang="en-US" altLang="zh-CN" b="1" dirty="0" smtClean="0"/>
              <a:t>Yahoo</a:t>
            </a:r>
          </a:p>
          <a:p>
            <a:pPr marL="0" indent="0">
              <a:buNone/>
            </a:pPr>
            <a:r>
              <a:rPr lang="zh-CN" altLang="en-US" dirty="0" smtClean="0"/>
              <a:t>   支持</a:t>
            </a:r>
            <a:r>
              <a:rPr lang="zh-CN" altLang="en-US" dirty="0"/>
              <a:t>广告</a:t>
            </a:r>
            <a:r>
              <a:rPr lang="zh-CN" altLang="en-US" dirty="0" smtClean="0"/>
              <a:t>系统</a:t>
            </a:r>
          </a:p>
          <a:p>
            <a:pPr marL="0" indent="0">
              <a:buNone/>
            </a:pPr>
            <a:r>
              <a:rPr lang="zh-CN" altLang="en-US" dirty="0" smtClean="0"/>
              <a:t>   用户行为分析</a:t>
            </a:r>
          </a:p>
          <a:p>
            <a:pPr marL="0" indent="0">
              <a:buNone/>
            </a:pPr>
            <a:r>
              <a:rPr lang="zh-CN" altLang="en-US" dirty="0" smtClean="0"/>
              <a:t>   支持</a:t>
            </a:r>
            <a:r>
              <a:rPr lang="en-US" altLang="zh-CN" dirty="0"/>
              <a:t>Web</a:t>
            </a:r>
            <a:r>
              <a:rPr lang="zh-CN" altLang="en-US" dirty="0"/>
              <a:t>搜索</a:t>
            </a:r>
          </a:p>
          <a:p>
            <a:pPr marL="0" indent="0">
              <a:buNone/>
            </a:pPr>
            <a:r>
              <a:rPr lang="zh-CN" altLang="en-US" dirty="0" smtClean="0"/>
              <a:t>   反</a:t>
            </a:r>
            <a:r>
              <a:rPr lang="zh-CN" altLang="en-US" dirty="0"/>
              <a:t>垃圾邮件系统</a:t>
            </a:r>
          </a:p>
          <a:p>
            <a:r>
              <a:rPr lang="en-US" altLang="zh-CN" b="1" dirty="0" smtClean="0"/>
              <a:t>Facebook</a:t>
            </a:r>
          </a:p>
          <a:p>
            <a:pPr marL="0" indent="0">
              <a:buNone/>
            </a:pPr>
            <a:r>
              <a:rPr lang="zh-CN" altLang="en-US" dirty="0" smtClean="0"/>
              <a:t>   存储处理</a:t>
            </a:r>
            <a:r>
              <a:rPr lang="zh-CN" altLang="en-US" dirty="0"/>
              <a:t>数据挖掘和日志</a:t>
            </a:r>
            <a:r>
              <a:rPr lang="zh-CN" altLang="en-US" dirty="0" smtClean="0"/>
              <a:t>统计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构建基于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数据仓库平台（</a:t>
            </a:r>
            <a:r>
              <a:rPr lang="en-US" altLang="zh-CN" dirty="0" smtClean="0"/>
              <a:t>Apache Hive</a:t>
            </a:r>
            <a:r>
              <a:rPr lang="zh-CN" altLang="en-US" dirty="0" smtClean="0"/>
              <a:t>来自</a:t>
            </a:r>
            <a:r>
              <a:rPr lang="en-US" altLang="zh-CN" dirty="0" smtClean="0"/>
              <a:t>FB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IBM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蓝云基础设施构建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商业化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发行、解决方案支持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国外应用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 descr="Who Are The Potential Buyers Of Yahoo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1198676"/>
            <a:ext cx="3537962" cy="21909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图片 6" descr="Report: Facebook cryptocurrency to launch with support from Visa,  Mastercard and more - SiliconANGL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983273"/>
            <a:ext cx="3537962" cy="19653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019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大</a:t>
            </a:r>
            <a:r>
              <a:rPr lang="zh-CN" altLang="en-US" dirty="0" smtClean="0">
                <a:solidFill>
                  <a:srgbClr val="FF0000"/>
                </a:solidFill>
              </a:rPr>
              <a:t>数据概念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数据的特点（</a:t>
            </a:r>
            <a:r>
              <a:rPr lang="en-US" altLang="zh-CN" dirty="0" smtClean="0">
                <a:solidFill>
                  <a:schemeClr val="tx1"/>
                </a:solidFill>
              </a:rPr>
              <a:t>5V</a:t>
            </a:r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数据应用场景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数据业务分析基本步骤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数据部门组织架构</a:t>
            </a:r>
            <a:endParaRPr lang="en-US" altLang="zh-CN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6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106359"/>
          </a:xfrm>
        </p:spPr>
        <p:txBody>
          <a:bodyPr/>
          <a:lstStyle/>
          <a:p>
            <a:r>
              <a:rPr lang="zh-CN" altLang="en-US" dirty="0"/>
              <a:t>百</a:t>
            </a:r>
            <a:r>
              <a:rPr lang="zh-CN" altLang="en-US" dirty="0" smtClean="0"/>
              <a:t>度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/>
              <a:t>用户搜索表征的需求数据、阿拉丁爬虫数据存储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数据分析</a:t>
            </a:r>
            <a:r>
              <a:rPr lang="zh-CN" altLang="en-US" dirty="0"/>
              <a:t>和</a:t>
            </a:r>
            <a:r>
              <a:rPr lang="zh-CN" altLang="en-US" dirty="0" smtClean="0"/>
              <a:t>挖掘 竞价排名</a:t>
            </a:r>
            <a:endParaRPr lang="en-US" altLang="zh-CN" dirty="0" smtClean="0"/>
          </a:p>
          <a:p>
            <a:r>
              <a:rPr lang="zh-CN" altLang="en-US" dirty="0" smtClean="0"/>
              <a:t>阿里巴巴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为</a:t>
            </a:r>
            <a:r>
              <a:rPr lang="zh-CN" altLang="en-US" dirty="0"/>
              <a:t>电子商务网络平台提供底层的基础计算和存储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交易数据、信用数据</a:t>
            </a:r>
            <a:endParaRPr lang="en-US" altLang="zh-CN" dirty="0" smtClean="0"/>
          </a:p>
          <a:p>
            <a:r>
              <a:rPr lang="zh-CN" altLang="en-US" dirty="0"/>
              <a:t>腾</a:t>
            </a:r>
            <a:r>
              <a:rPr lang="zh-CN" altLang="en-US" dirty="0" smtClean="0"/>
              <a:t>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用户关系数据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基于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构建</a:t>
            </a:r>
            <a:r>
              <a:rPr lang="en-US" altLang="zh-CN" dirty="0" smtClean="0"/>
              <a:t>TDW</a:t>
            </a:r>
            <a:r>
              <a:rPr lang="zh-CN" altLang="en-US" dirty="0" smtClean="0"/>
              <a:t>（腾讯分布式数据仓库）</a:t>
            </a:r>
            <a:endParaRPr lang="en-US" altLang="zh-CN" dirty="0" smtClean="0"/>
          </a:p>
          <a:p>
            <a:r>
              <a:rPr lang="zh-CN" altLang="en-US" dirty="0"/>
              <a:t>华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对</a:t>
            </a:r>
            <a:r>
              <a:rPr lang="en-US" altLang="zh-CN" dirty="0"/>
              <a:t>Hadoop</a:t>
            </a:r>
            <a:r>
              <a:rPr lang="zh-CN" altLang="zh-CN" dirty="0"/>
              <a:t>的</a:t>
            </a:r>
            <a:r>
              <a:rPr lang="en-US" altLang="zh-CN" dirty="0"/>
              <a:t>HA</a:t>
            </a:r>
            <a:r>
              <a:rPr lang="zh-CN" altLang="zh-CN" dirty="0"/>
              <a:t>方案，以及</a:t>
            </a:r>
            <a:r>
              <a:rPr lang="en-US" altLang="zh-CN" dirty="0"/>
              <a:t>HBase</a:t>
            </a:r>
            <a:r>
              <a:rPr lang="zh-CN" altLang="zh-CN" dirty="0"/>
              <a:t>领域有深入研究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国内应用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 descr="ç¦ç¹ï¼ä¸ªæ§å¼ æ¬çé©¬äºç¦»ä»»é¿éå·´å·´å°è¿æ¥âå·¨å¤§ææâ | Reuter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365" y="1095954"/>
            <a:ext cx="3679114" cy="234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è¾è®¯ä¸å¤§äºä¸ç¾¤è°æ´ä¸ºå­å¤§äºä¸ç¾¤ï¼å¹¶æç«æ°çå¹¿åè¥éæå¡çº¿ï¼AMSï¼ | åçæçBrandStar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365" y="4069976"/>
            <a:ext cx="3679114" cy="2079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8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成功的魅力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通用性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精准区分做什么和怎么做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做</a:t>
            </a:r>
            <a:r>
              <a:rPr kumimoji="1" lang="zh-CN" altLang="en-US" dirty="0" smtClean="0"/>
              <a:t>什么属于业务问题 怎么做属于技术问题。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用户负责业务 </a:t>
            </a:r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负责技术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/>
              <a:t>Hadoop</a:t>
            </a:r>
            <a:r>
              <a:rPr kumimoji="1" lang="zh-CN" altLang="en-US" dirty="0"/>
              <a:t>成功的魅力</a:t>
            </a:r>
            <a:r>
              <a:rPr kumimoji="1" lang="en-US" altLang="zh-CN" dirty="0" smtClean="0"/>
              <a:t>--</a:t>
            </a:r>
            <a:r>
              <a:rPr kumimoji="1" lang="zh-CN" altLang="en-US" smtClean="0"/>
              <a:t>简单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Hadoop</a:t>
            </a:r>
            <a:r>
              <a:rPr lang="zh-CN" altLang="en-US" dirty="0" smtClean="0"/>
              <a:t>概述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4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介绍、发展简史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特性优点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国内外应用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发行版本、架构变迁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</a:p>
        </p:txBody>
      </p:sp>
      <p:sp>
        <p:nvSpPr>
          <p:cNvPr id="25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553509" y="2006390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438717" y="2006390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187958" y="300666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开源社区版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135841" y="301940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商业发行版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190" y="3085127"/>
            <a:ext cx="23036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开源社区发行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也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是官方发行版本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：更新迭代快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缺点：兼容稳定性不周</a:t>
            </a:r>
            <a:endParaRPr lang="zh-CN" altLang="en-US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782" y="2869664"/>
            <a:ext cx="23230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商业公司发行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基于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开源协议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某些服务需要收费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优点：稳定兼容好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缺点：收费 版本更新慢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40634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0" grpId="0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Apache</a:t>
            </a:r>
            <a:r>
              <a:rPr lang="zh-CN" altLang="en-US" dirty="0" smtClean="0"/>
              <a:t>开源社区版本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>
                <a:hlinkClick r:id="rId3"/>
              </a:rPr>
              <a:t>http://hadoop.apache.org/</a:t>
            </a:r>
            <a:endParaRPr lang="en-US" altLang="zh-CN" dirty="0"/>
          </a:p>
          <a:p>
            <a:r>
              <a:rPr lang="zh-CN" altLang="en-US" dirty="0" smtClean="0"/>
              <a:t>商业发行版本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Cloudera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4"/>
              </a:rPr>
              <a:t>https://www.cloudera.com/products/open-source/apache-hadoop.html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-US" altLang="zh-CN" dirty="0" smtClean="0"/>
              <a:t>Hortonworks </a:t>
            </a:r>
            <a:r>
              <a:rPr lang="zh-CN" altLang="en-US" dirty="0" smtClean="0"/>
              <a:t>：</a:t>
            </a:r>
            <a:r>
              <a:rPr lang="en-US" altLang="zh-CN" dirty="0" smtClean="0">
                <a:hlinkClick r:id="rId5"/>
              </a:rPr>
              <a:t>https://www.cloudera.com/products/hdp.html</a:t>
            </a:r>
            <a:endParaRPr lang="en-US" altLang="zh-CN" dirty="0"/>
          </a:p>
          <a:p>
            <a:r>
              <a:rPr lang="zh-CN" altLang="zh-CN" dirty="0"/>
              <a:t>本课程中使用的是</a:t>
            </a:r>
            <a:r>
              <a:rPr lang="en-US" altLang="zh-CN" dirty="0"/>
              <a:t>Apache</a:t>
            </a:r>
            <a:r>
              <a:rPr lang="zh-CN" altLang="zh-CN" dirty="0"/>
              <a:t>版的</a:t>
            </a:r>
            <a:r>
              <a:rPr lang="en-US" altLang="zh-CN" dirty="0"/>
              <a:t>Hadoop</a:t>
            </a:r>
            <a:r>
              <a:rPr lang="zh-CN" altLang="zh-CN" dirty="0"/>
              <a:t>，版本号为：</a:t>
            </a:r>
            <a:r>
              <a:rPr lang="en-US" altLang="zh-CN" b="1" dirty="0" smtClean="0"/>
              <a:t>3.1.4</a:t>
            </a:r>
            <a:endParaRPr lang="en-US" altLang="zh-CN" dirty="0" smtClean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857" y="4475462"/>
            <a:ext cx="4663844" cy="16308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62" y="4475462"/>
            <a:ext cx="4739661" cy="15791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94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Hadoop 1.0</a:t>
            </a:r>
          </a:p>
          <a:p>
            <a:pPr marL="0" indent="0">
              <a:buNone/>
            </a:pPr>
            <a:r>
              <a:rPr lang="en-US" altLang="zh-CN" b="1" dirty="0" smtClean="0"/>
              <a:t>	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（分布式文件存储）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（资源管理和分布式数据处理）</a:t>
            </a:r>
            <a:endParaRPr lang="en-US" altLang="zh-CN" dirty="0" smtClean="0"/>
          </a:p>
          <a:p>
            <a:r>
              <a:rPr lang="en-US" altLang="zh-CN" b="1" dirty="0"/>
              <a:t>Hadoop </a:t>
            </a:r>
            <a:r>
              <a:rPr lang="en-US" altLang="zh-CN" b="1" dirty="0" smtClean="0"/>
              <a:t>2.0</a:t>
            </a:r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en-US" altLang="zh-CN" dirty="0"/>
              <a:t>HDFS</a:t>
            </a:r>
            <a:r>
              <a:rPr lang="zh-CN" altLang="en-US" dirty="0"/>
              <a:t>（分布式文件存储）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MapReduce</a:t>
            </a:r>
            <a:r>
              <a:rPr lang="zh-CN" altLang="en-US" dirty="0" smtClean="0"/>
              <a:t>（分布式数据处理）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（集群资源管理、任务调度）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架构变迁（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1.0-2.0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变迁）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523" y="962122"/>
            <a:ext cx="1973751" cy="2309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250" y="4155936"/>
            <a:ext cx="3208298" cy="2347163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8337176" y="3433482"/>
            <a:ext cx="448236" cy="555812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498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Hadoop 3.0</a:t>
            </a:r>
            <a:r>
              <a:rPr lang="zh-CN" altLang="en-US" b="1" dirty="0" smtClean="0"/>
              <a:t>架构组件和</a:t>
            </a:r>
            <a:r>
              <a:rPr lang="en-US" altLang="zh-CN" b="1" dirty="0" smtClean="0"/>
              <a:t>Hadoop 2.0</a:t>
            </a:r>
            <a:r>
              <a:rPr lang="zh-CN" altLang="en-US" b="1" dirty="0" smtClean="0"/>
              <a:t>类似</a:t>
            </a:r>
            <a:r>
              <a:rPr lang="en-US" altLang="zh-CN" b="1" dirty="0" smtClean="0"/>
              <a:t>,3.0</a:t>
            </a:r>
            <a:r>
              <a:rPr lang="zh-CN" altLang="en-US" b="1" dirty="0" smtClean="0"/>
              <a:t>着重于性能优化。</a:t>
            </a:r>
            <a:endParaRPr lang="en-US" altLang="zh-CN" b="1" dirty="0"/>
          </a:p>
          <a:p>
            <a:r>
              <a:rPr lang="zh-CN" altLang="en-US" b="1" dirty="0" smtClean="0"/>
              <a:t>通用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 smtClean="0"/>
              <a:t>精简内核、类</a:t>
            </a:r>
            <a:r>
              <a:rPr lang="zh-CN" altLang="en-US" dirty="0"/>
              <a:t>路径</a:t>
            </a:r>
            <a:r>
              <a:rPr lang="zh-CN" altLang="en-US" dirty="0" smtClean="0"/>
              <a:t>隔离</a:t>
            </a:r>
            <a:r>
              <a:rPr lang="zh-CN" altLang="en-US" dirty="0"/>
              <a:t>、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脚本重构</a:t>
            </a:r>
            <a:endParaRPr lang="en-US" altLang="zh-CN" dirty="0" smtClean="0"/>
          </a:p>
          <a:p>
            <a:r>
              <a:rPr lang="en-US" altLang="zh-CN" b="1" dirty="0" smtClean="0"/>
              <a:t>Hadoop HDFS</a:t>
            </a:r>
          </a:p>
          <a:p>
            <a:pPr marL="0" indent="0">
              <a:buNone/>
            </a:pPr>
            <a:r>
              <a:rPr lang="en-US" altLang="zh-CN" dirty="0" smtClean="0"/>
              <a:t>EC</a:t>
            </a:r>
            <a:r>
              <a:rPr lang="zh-CN" altLang="en-US" dirty="0" smtClean="0"/>
              <a:t>纠删码</a:t>
            </a:r>
            <a:r>
              <a:rPr lang="zh-CN" altLang="en-US" dirty="0"/>
              <a:t>、</a:t>
            </a:r>
            <a:r>
              <a:rPr lang="zh-CN" altLang="en-US" dirty="0" smtClean="0"/>
              <a:t>多</a:t>
            </a:r>
            <a:r>
              <a:rPr lang="en-US" altLang="zh-CN" dirty="0" smtClean="0"/>
              <a:t>NameNode</a:t>
            </a:r>
            <a:r>
              <a:rPr lang="zh-CN" altLang="en-US" dirty="0" smtClean="0"/>
              <a:t>支持</a:t>
            </a:r>
            <a:endParaRPr lang="en-US" altLang="zh-CN" dirty="0" smtClean="0"/>
          </a:p>
          <a:p>
            <a:r>
              <a:rPr lang="en-US" altLang="zh-CN" b="1" dirty="0" smtClean="0"/>
              <a:t>Hadoop MapReduce</a:t>
            </a:r>
          </a:p>
          <a:p>
            <a:pPr marL="0" indent="0">
              <a:buNone/>
            </a:pPr>
            <a:r>
              <a:rPr lang="zh-CN" altLang="en-US" dirty="0" smtClean="0"/>
              <a:t>任务本地化优化</a:t>
            </a:r>
            <a:r>
              <a:rPr lang="zh-CN" altLang="en-US" dirty="0"/>
              <a:t>、</a:t>
            </a:r>
            <a:r>
              <a:rPr lang="zh-CN" altLang="en-US" dirty="0" smtClean="0"/>
              <a:t>内存参数自动推断</a:t>
            </a:r>
            <a:endParaRPr lang="en-US" altLang="zh-CN" dirty="0" smtClean="0"/>
          </a:p>
          <a:p>
            <a:r>
              <a:rPr lang="en-US" altLang="zh-CN" b="1" dirty="0" smtClean="0"/>
              <a:t>Hadoop YARN</a:t>
            </a:r>
          </a:p>
          <a:p>
            <a:pPr marL="0" indent="0">
              <a:buNone/>
            </a:pPr>
            <a:r>
              <a:rPr lang="en-US" altLang="zh-CN" dirty="0"/>
              <a:t>Timeline Service </a:t>
            </a:r>
            <a:r>
              <a:rPr lang="en-US" altLang="zh-CN" dirty="0" smtClean="0"/>
              <a:t>V2</a:t>
            </a:r>
            <a:r>
              <a:rPr lang="zh-CN" altLang="en-US" dirty="0" smtClean="0"/>
              <a:t>、队列配置</a:t>
            </a:r>
            <a:endParaRPr lang="en-US" altLang="zh-CN" dirty="0"/>
          </a:p>
          <a:p>
            <a:pPr marL="360363" lvl="1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/>
              <a:t>	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Apache 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概述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058" y="1045622"/>
            <a:ext cx="10749599" cy="517190"/>
          </a:xfrm>
        </p:spPr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架构变迁（</a:t>
            </a:r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3.0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新版本）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2290" name="Picture 2" descr="Apache Hadoop 3.0 with GPU Best Practices and Benefits - Xenon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02" y="2449319"/>
            <a:ext cx="5757162" cy="323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集群搭建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集群简介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部署方式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源码编译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集群安装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集群包括两个集群：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集群、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个集群逻辑上分离、通常物理上在一起</a:t>
            </a:r>
            <a:endParaRPr lang="en-US" altLang="zh-CN" dirty="0" smtClean="0"/>
          </a:p>
          <a:p>
            <a:r>
              <a:rPr lang="zh-CN" altLang="en-US" dirty="0"/>
              <a:t>两</a:t>
            </a:r>
            <a:r>
              <a:rPr lang="zh-CN" altLang="en-US" dirty="0" smtClean="0"/>
              <a:t>个集群都是标准的主从架构集群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集群搭建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集群简介</a:t>
            </a:r>
            <a:endParaRPr lang="zh-CN" altLang="en-US" dirty="0"/>
          </a:p>
        </p:txBody>
      </p:sp>
      <p:sp>
        <p:nvSpPr>
          <p:cNvPr id="8" name="Freeform 46">
            <a:extLst>
              <a:ext uri="{FF2B5EF4-FFF2-40B4-BE49-F238E27FC236}">
                <a16:creationId xmlns:a16="http://schemas.microsoft.com/office/drawing/2014/main" xmlns="" id="{117F23E5-10F0-FD4D-BEA6-806990AB2EED}"/>
              </a:ext>
            </a:extLst>
          </p:cNvPr>
          <p:cNvSpPr>
            <a:spLocks/>
          </p:cNvSpPr>
          <p:nvPr/>
        </p:nvSpPr>
        <p:spPr bwMode="auto">
          <a:xfrm>
            <a:off x="2583654" y="2991128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9" name="Freeform 46">
            <a:extLst>
              <a:ext uri="{FF2B5EF4-FFF2-40B4-BE49-F238E27FC236}">
                <a16:creationId xmlns:a16="http://schemas.microsoft.com/office/drawing/2014/main" xmlns="" id="{792B8FF4-2F5F-FA4C-B6D3-3433AA7A4FEB}"/>
              </a:ext>
            </a:extLst>
          </p:cNvPr>
          <p:cNvSpPr>
            <a:spLocks/>
          </p:cNvSpPr>
          <p:nvPr/>
        </p:nvSpPr>
        <p:spPr bwMode="auto">
          <a:xfrm>
            <a:off x="6468862" y="2991128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xmlns="" id="{D793896C-5C88-CD46-B521-7EC3ECD48881}"/>
              </a:ext>
            </a:extLst>
          </p:cNvPr>
          <p:cNvSpPr>
            <a:spLocks/>
          </p:cNvSpPr>
          <p:nvPr/>
        </p:nvSpPr>
        <p:spPr bwMode="auto">
          <a:xfrm>
            <a:off x="1218103" y="3991400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HDFS</a:t>
            </a:r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24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分布式存储</a:t>
            </a:r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4B69586E-EDDC-7D4C-98AB-FA70FA75795F}"/>
              </a:ext>
            </a:extLst>
          </p:cNvPr>
          <p:cNvSpPr>
            <a:spLocks/>
          </p:cNvSpPr>
          <p:nvPr/>
        </p:nvSpPr>
        <p:spPr bwMode="auto">
          <a:xfrm>
            <a:off x="9165986" y="400414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YARN</a:t>
            </a:r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集群</a:t>
            </a:r>
            <a:endParaRPr lang="en-US" altLang="zh-CN" sz="2400" dirty="0" smtClean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(</a:t>
            </a:r>
            <a:r>
              <a:rPr lang="zh-CN" altLang="en-US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资源管理、调度</a:t>
            </a:r>
            <a:r>
              <a:rPr lang="en-US" altLang="zh-CN" sz="16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)</a:t>
            </a:r>
            <a:endParaRPr lang="zh-CN" altLang="en-US" sz="16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14472B7E-CE71-2E49-8D15-31D73AD9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401" y="4069863"/>
            <a:ext cx="21555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NameNode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DataNode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色辅助角色：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SecondaryNameNode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2937D0EF-ABF8-9045-9E8F-12AE9C5B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105" y="4408400"/>
            <a:ext cx="27231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主角色：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ResourceManager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从角色：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NodeManager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107801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数据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是事实或观察的结果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是对客观事物的逻辑</a:t>
            </a:r>
            <a:r>
              <a:rPr lang="zh-CN" altLang="en-US" dirty="0" smtClean="0"/>
              <a:t>归纳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是用于表示客观事物的未经加工的原始</a:t>
            </a:r>
            <a:r>
              <a:rPr lang="zh-CN" altLang="en-US" dirty="0" smtClean="0"/>
              <a:t>素材</a:t>
            </a:r>
            <a:endParaRPr lang="en-US" altLang="zh-CN" dirty="0" smtClean="0"/>
          </a:p>
          <a:p>
            <a:r>
              <a:rPr lang="zh-CN" altLang="en-US" b="1" dirty="0"/>
              <a:t>数据的产生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 smtClean="0"/>
              <a:t>对客观事物的计量和记录产生数据</a:t>
            </a:r>
            <a:endParaRPr lang="en-US" altLang="zh-CN" dirty="0" smtClean="0"/>
          </a:p>
          <a:p>
            <a:r>
              <a:rPr lang="zh-CN" altLang="en-US" b="1" dirty="0"/>
              <a:t>数据存储单位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1Byte = 8bit   1K(</a:t>
            </a:r>
            <a:r>
              <a:rPr lang="zh-CN" altLang="en-US" dirty="0"/>
              <a:t>千</a:t>
            </a:r>
            <a:r>
              <a:rPr lang="en-US" altLang="zh-CN" dirty="0"/>
              <a:t>)=1024Byte  1MB</a:t>
            </a:r>
            <a:r>
              <a:rPr lang="zh-CN" altLang="en-US" dirty="0"/>
              <a:t>（兆</a:t>
            </a:r>
            <a:r>
              <a:rPr lang="en-US" altLang="zh-CN" dirty="0"/>
              <a:t>)=1024K  1G(</a:t>
            </a:r>
            <a:r>
              <a:rPr lang="zh-CN" altLang="en-US" dirty="0"/>
              <a:t>吉</a:t>
            </a:r>
            <a:r>
              <a:rPr lang="en-US" altLang="zh-CN" dirty="0"/>
              <a:t>)=1024M</a:t>
            </a:r>
          </a:p>
          <a:p>
            <a:pPr marL="0" indent="0">
              <a:buNone/>
            </a:pPr>
            <a:r>
              <a:rPr lang="en-US" altLang="zh-CN" dirty="0"/>
              <a:t>1T(</a:t>
            </a:r>
            <a:r>
              <a:rPr lang="zh-CN" altLang="en-US" dirty="0"/>
              <a:t>太</a:t>
            </a:r>
            <a:r>
              <a:rPr lang="en-US" altLang="zh-CN" dirty="0"/>
              <a:t>)=1024G   1P(</a:t>
            </a:r>
            <a:r>
              <a:rPr lang="zh-CN" altLang="en-US" dirty="0"/>
              <a:t>拍</a:t>
            </a:r>
            <a:r>
              <a:rPr lang="en-US" altLang="zh-CN" dirty="0"/>
              <a:t>)=1024T     1E(</a:t>
            </a:r>
            <a:r>
              <a:rPr lang="zh-CN" altLang="en-US" dirty="0"/>
              <a:t>艾</a:t>
            </a:r>
            <a:r>
              <a:rPr lang="en-US" altLang="zh-CN" dirty="0"/>
              <a:t>)=1024P    1Z(</a:t>
            </a:r>
            <a:r>
              <a:rPr lang="zh-CN" altLang="en-US" dirty="0"/>
              <a:t>泽</a:t>
            </a:r>
            <a:r>
              <a:rPr lang="en-US" altLang="zh-CN" dirty="0"/>
              <a:t>)=1024E</a:t>
            </a:r>
          </a:p>
          <a:p>
            <a:pPr marL="0" indent="0">
              <a:buNone/>
            </a:pPr>
            <a:r>
              <a:rPr lang="en-US" altLang="zh-CN" dirty="0"/>
              <a:t>1Y(</a:t>
            </a:r>
            <a:r>
              <a:rPr lang="zh-CN" altLang="en-US" dirty="0"/>
              <a:t>尧</a:t>
            </a:r>
            <a:r>
              <a:rPr lang="en-US" altLang="zh-CN" dirty="0"/>
              <a:t>)=1024Z   1B(</a:t>
            </a:r>
            <a:r>
              <a:rPr lang="zh-CN" altLang="en-US" dirty="0"/>
              <a:t>布</a:t>
            </a:r>
            <a:r>
              <a:rPr lang="en-US" altLang="zh-CN" dirty="0"/>
              <a:t>)=1024Y     1N(</a:t>
            </a:r>
            <a:r>
              <a:rPr lang="zh-CN" altLang="en-US" dirty="0"/>
              <a:t>诺</a:t>
            </a:r>
            <a:r>
              <a:rPr lang="en-US" altLang="zh-CN" dirty="0"/>
              <a:t>)=1024B    1D(</a:t>
            </a:r>
            <a:r>
              <a:rPr lang="zh-CN" altLang="en-US" dirty="0"/>
              <a:t>刀</a:t>
            </a:r>
            <a:r>
              <a:rPr lang="en-US" altLang="zh-CN" dirty="0"/>
              <a:t>)=1024N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数据概念</a:t>
            </a:r>
            <a:endParaRPr kumimoji="1" lang="zh-CN" altLang="en-US" dirty="0"/>
          </a:p>
        </p:txBody>
      </p:sp>
      <p:pic>
        <p:nvPicPr>
          <p:cNvPr id="1026" name="Picture 2" descr="W3C Data A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971" y="1547521"/>
            <a:ext cx="6280043" cy="22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7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05FE52-5451-4C68-8940-28401292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236790"/>
            <a:ext cx="8771021" cy="51719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集群搭建</a:t>
            </a:r>
            <a:endParaRPr lang="zh-CN" altLang="en-US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有两个集群：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集群、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r>
              <a:rPr lang="zh-CN" altLang="en-US" dirty="0" smtClean="0"/>
              <a:t>如何理解两个集群逻辑上分离？</a:t>
            </a:r>
            <a:endParaRPr lang="en-US" altLang="zh-CN" dirty="0" smtClean="0"/>
          </a:p>
          <a:p>
            <a:r>
              <a:rPr lang="zh-CN" altLang="en-US" dirty="0" smtClean="0"/>
              <a:t>如何理解两个集群物理上在一起？</a:t>
            </a:r>
            <a:endParaRPr lang="en-US" altLang="zh-CN" dirty="0" smtClean="0"/>
          </a:p>
          <a:p>
            <a:r>
              <a:rPr lang="zh-CN" altLang="en-US" dirty="0" smtClean="0"/>
              <a:t>为什么没有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集群？有这样的说法吗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5064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集群搭建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集群简介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逻辑上分离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两个集群互相之间没有依赖、互不</a:t>
            </a:r>
            <a:r>
              <a:rPr lang="zh-CN" altLang="en-US" dirty="0" smtClean="0"/>
              <a:t>影响</a:t>
            </a:r>
            <a:endParaRPr lang="en-US" altLang="zh-CN" dirty="0" smtClean="0"/>
          </a:p>
          <a:p>
            <a:r>
              <a:rPr lang="zh-CN" altLang="en-US" dirty="0" smtClean="0"/>
              <a:t>物理</a:t>
            </a:r>
            <a:r>
              <a:rPr lang="zh-CN" altLang="en-US" dirty="0"/>
              <a:t>上在一起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某些角色进程往往部署在同一台物理服务器上</a:t>
            </a:r>
            <a:endParaRPr lang="en-US" altLang="zh-CN" dirty="0" smtClean="0"/>
          </a:p>
          <a:p>
            <a:r>
              <a:rPr lang="en-US" altLang="zh-CN" dirty="0" smtClean="0"/>
              <a:t>MapReduce</a:t>
            </a:r>
            <a:r>
              <a:rPr lang="zh-CN" altLang="en-US" dirty="0" smtClean="0"/>
              <a:t>集群呢？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MapReduce</a:t>
            </a:r>
            <a:r>
              <a:rPr lang="zh-CN" altLang="en-US" dirty="0" smtClean="0"/>
              <a:t>是计算框架、代码层面的组件 没有集群之说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644588" y="6427694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node1.itcast.cn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47765" y="6427693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node2.itcast.cn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1953" y="6427692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node3.itcast.cn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9685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集群搭建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集群简介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1900519" y="2384612"/>
            <a:ext cx="1981200" cy="22860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065060" y="2384612"/>
            <a:ext cx="1981200" cy="22860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8229601" y="2384612"/>
            <a:ext cx="1981200" cy="228600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57718" y="4760259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node1.itcast.cn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60895" y="4760258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node2.itcast.cn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5083" y="4760257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node3.itcast.cn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48754" y="2644589"/>
            <a:ext cx="1084730" cy="39444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513295" y="2662519"/>
            <a:ext cx="1084730" cy="394447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513295" y="3163146"/>
            <a:ext cx="1084730" cy="39444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8677836" y="2663122"/>
            <a:ext cx="1084730" cy="39444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348754" y="3133165"/>
            <a:ext cx="1084730" cy="39444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76987" y="2702986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60788" y="3171125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DN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809130" y="2687923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SNN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798038" y="3187623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DN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73671" y="2726904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DN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48754" y="3617166"/>
            <a:ext cx="1084730" cy="39444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348754" y="4122200"/>
            <a:ext cx="1084730" cy="39444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513295" y="3740111"/>
            <a:ext cx="1084730" cy="39444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8677836" y="3202218"/>
            <a:ext cx="1084730" cy="39444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665938" y="3636804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RM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60788" y="4176473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NM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809130" y="3749516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NM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73671" y="3195522"/>
            <a:ext cx="123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NM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cxnSp>
        <p:nvCxnSpPr>
          <p:cNvPr id="13" name="直接箭头连接符 12"/>
          <p:cNvCxnSpPr>
            <a:stCxn id="14" idx="0"/>
            <a:endCxn id="5" idx="2"/>
          </p:cNvCxnSpPr>
          <p:nvPr/>
        </p:nvCxnSpPr>
        <p:spPr>
          <a:xfrm flipV="1">
            <a:off x="2891119" y="1457271"/>
            <a:ext cx="3193789" cy="118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2" idx="0"/>
            <a:endCxn id="5" idx="2"/>
          </p:cNvCxnSpPr>
          <p:nvPr/>
        </p:nvCxnSpPr>
        <p:spPr>
          <a:xfrm flipV="1">
            <a:off x="2891119" y="1457271"/>
            <a:ext cx="3193789" cy="167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0"/>
            <a:endCxn id="5" idx="2"/>
          </p:cNvCxnSpPr>
          <p:nvPr/>
        </p:nvCxnSpPr>
        <p:spPr>
          <a:xfrm flipV="1">
            <a:off x="6055660" y="1457271"/>
            <a:ext cx="29248" cy="120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7" idx="0"/>
            <a:endCxn id="5" idx="2"/>
          </p:cNvCxnSpPr>
          <p:nvPr/>
        </p:nvCxnSpPr>
        <p:spPr>
          <a:xfrm flipH="1" flipV="1">
            <a:off x="6084908" y="1457271"/>
            <a:ext cx="3135293" cy="120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5" idx="2"/>
          </p:cNvCxnSpPr>
          <p:nvPr/>
        </p:nvCxnSpPr>
        <p:spPr>
          <a:xfrm flipH="1" flipV="1">
            <a:off x="6084908" y="1457271"/>
            <a:ext cx="331695" cy="1713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513295" y="1084646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HDFS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集群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cxnSp>
        <p:nvCxnSpPr>
          <p:cNvPr id="50" name="直接箭头连接符 49"/>
          <p:cNvCxnSpPr>
            <a:stCxn id="29" idx="2"/>
          </p:cNvCxnSpPr>
          <p:nvPr/>
        </p:nvCxnSpPr>
        <p:spPr>
          <a:xfrm>
            <a:off x="2891119" y="4011613"/>
            <a:ext cx="3193789" cy="177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0" idx="2"/>
          </p:cNvCxnSpPr>
          <p:nvPr/>
        </p:nvCxnSpPr>
        <p:spPr>
          <a:xfrm>
            <a:off x="2891119" y="4516647"/>
            <a:ext cx="3193789" cy="126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1" idx="2"/>
          </p:cNvCxnSpPr>
          <p:nvPr/>
        </p:nvCxnSpPr>
        <p:spPr>
          <a:xfrm>
            <a:off x="6055660" y="4134558"/>
            <a:ext cx="29248" cy="1647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2" idx="2"/>
          </p:cNvCxnSpPr>
          <p:nvPr/>
        </p:nvCxnSpPr>
        <p:spPr>
          <a:xfrm flipH="1">
            <a:off x="6055660" y="3596665"/>
            <a:ext cx="3164541" cy="218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611907" y="5854256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YARN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集群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915835" y="5638800"/>
            <a:ext cx="3935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Hadoop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集群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=HDFS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集群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+YARN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Alibaba PuHuiTi B"/>
              </a:rPr>
              <a:t>集群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25566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2" grpId="0" animBg="1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48" grpId="0"/>
      <p:bldP spid="5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集群简介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部署方式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源码编译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集群安装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7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8FBB0920-6D9D-F64A-8DF1-0FAD1748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595959"/>
                </a:solidFill>
              </a:rPr>
              <a:t>Hadoop</a:t>
            </a:r>
            <a:r>
              <a:rPr kumimoji="1" lang="zh-CN" altLang="en-US" dirty="0" smtClean="0">
                <a:solidFill>
                  <a:srgbClr val="595959"/>
                </a:solidFill>
              </a:rPr>
              <a:t>集群搭建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E6041D0-477F-7C41-9E17-854D76F18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部署模式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xmlns="" id="{81270032-1060-FA47-A9F5-64EB45423470}"/>
              </a:ext>
            </a:extLst>
          </p:cNvPr>
          <p:cNvSpPr>
            <a:spLocks/>
          </p:cNvSpPr>
          <p:nvPr/>
        </p:nvSpPr>
        <p:spPr bwMode="auto">
          <a:xfrm>
            <a:off x="5470870" y="1561306"/>
            <a:ext cx="968375" cy="4479925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xmlns="" id="{6B0B338A-C282-9349-B458-C8C9A7B6F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0745" y="2167291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xmlns="" id="{9DA88056-B7B5-6E4A-B6DB-3A3940B5C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966" y="3225007"/>
            <a:ext cx="165100" cy="165100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3" name="Oval 14">
            <a:extLst>
              <a:ext uri="{FF2B5EF4-FFF2-40B4-BE49-F238E27FC236}">
                <a16:creationId xmlns:a16="http://schemas.microsoft.com/office/drawing/2014/main" xmlns="" id="{27D38179-4ACD-594B-ACEB-874BCB1F9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220" y="4201727"/>
            <a:ext cx="163512" cy="163513"/>
          </a:xfrm>
          <a:prstGeom prst="ellipse">
            <a:avLst/>
          </a:prstGeom>
          <a:solidFill>
            <a:srgbClr val="AD2B26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4" name="Oval 15">
            <a:extLst>
              <a:ext uri="{FF2B5EF4-FFF2-40B4-BE49-F238E27FC236}">
                <a16:creationId xmlns:a16="http://schemas.microsoft.com/office/drawing/2014/main" xmlns="" id="{06DEC186-6E02-124F-8406-9394AEAE4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165" y="5176296"/>
            <a:ext cx="163513" cy="163512"/>
          </a:xfrm>
          <a:prstGeom prst="ellipse">
            <a:avLst/>
          </a:prstGeom>
          <a:solidFill>
            <a:srgbClr val="49504F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5" name="Line 16">
            <a:extLst>
              <a:ext uri="{FF2B5EF4-FFF2-40B4-BE49-F238E27FC236}">
                <a16:creationId xmlns:a16="http://schemas.microsoft.com/office/drawing/2014/main" xmlns="" id="{02CEA69C-B228-2D4F-968E-81955FF118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2045" y="2249841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7" name="Line 17">
            <a:extLst>
              <a:ext uri="{FF2B5EF4-FFF2-40B4-BE49-F238E27FC236}">
                <a16:creationId xmlns:a16="http://schemas.microsoft.com/office/drawing/2014/main" xmlns="" id="{20542B8D-2E99-6543-B440-907A7B3161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1066" y="3305969"/>
            <a:ext cx="1028700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8" name="Line 18">
            <a:extLst>
              <a:ext uri="{FF2B5EF4-FFF2-40B4-BE49-F238E27FC236}">
                <a16:creationId xmlns:a16="http://schemas.microsoft.com/office/drawing/2014/main" xmlns="" id="{EC7F3DDC-9999-0642-BE0B-F2DFFC739C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5482" y="4284277"/>
            <a:ext cx="145732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39" name="Line 19">
            <a:extLst>
              <a:ext uri="{FF2B5EF4-FFF2-40B4-BE49-F238E27FC236}">
                <a16:creationId xmlns:a16="http://schemas.microsoft.com/office/drawing/2014/main" xmlns="" id="{268353D5-1C48-F14B-9302-7A02D8D2EA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6090" y="5258846"/>
            <a:ext cx="102711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05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xmlns="" id="{D4E900A5-A6C9-044E-A279-75BA62DB750F}"/>
              </a:ext>
            </a:extLst>
          </p:cNvPr>
          <p:cNvSpPr txBox="1"/>
          <p:nvPr/>
        </p:nvSpPr>
        <p:spPr>
          <a:xfrm>
            <a:off x="834887" y="2318104"/>
            <a:ext cx="3707295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个机器运行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进程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，所有角色在一个进程中运行，主要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用于调试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xmlns="" id="{72E30CCD-879E-A94A-A9DF-23D2212AF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913" y="1860078"/>
            <a:ext cx="2108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S</a:t>
            </a:r>
            <a:r>
              <a:rPr lang="en-US" altLang="zh-CN" sz="2000" dirty="0" smtClean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tandalone </a:t>
            </a:r>
            <a:r>
              <a:rPr lang="en-US" altLang="zh-CN" sz="20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zh-CN" altLang="en-US" sz="2000" dirty="0">
              <a:solidFill>
                <a:srgbClr val="AD2B2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2" name="TextBox 47">
            <a:extLst>
              <a:ext uri="{FF2B5EF4-FFF2-40B4-BE49-F238E27FC236}">
                <a16:creationId xmlns:a16="http://schemas.microsoft.com/office/drawing/2014/main" xmlns="" id="{E098A4C5-11D7-B84B-9F68-13BE2E7EE5E0}"/>
              </a:ext>
            </a:extLst>
          </p:cNvPr>
          <p:cNvSpPr txBox="1"/>
          <p:nvPr/>
        </p:nvSpPr>
        <p:spPr>
          <a:xfrm>
            <a:off x="7421370" y="3386147"/>
            <a:ext cx="3890032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一个机器运行多个进程，每个角色一个进程，主要用于调试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43" name="TextBox 48">
            <a:extLst>
              <a:ext uri="{FF2B5EF4-FFF2-40B4-BE49-F238E27FC236}">
                <a16:creationId xmlns:a16="http://schemas.microsoft.com/office/drawing/2014/main" xmlns="" id="{05D28F95-8A74-0948-991E-AD36EE6DAAA9}"/>
              </a:ext>
            </a:extLst>
          </p:cNvPr>
          <p:cNvSpPr txBox="1"/>
          <p:nvPr/>
        </p:nvSpPr>
        <p:spPr>
          <a:xfrm>
            <a:off x="7397091" y="2929708"/>
            <a:ext cx="3134191" cy="389530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Pseudo-Distributed </a:t>
            </a:r>
            <a:r>
              <a:rPr lang="en-US" altLang="zh-CN" sz="2000" dirty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44" name="TextBox 49">
            <a:extLst>
              <a:ext uri="{FF2B5EF4-FFF2-40B4-BE49-F238E27FC236}">
                <a16:creationId xmlns:a16="http://schemas.microsoft.com/office/drawing/2014/main" xmlns="" id="{6396A13F-A573-E04A-8997-84DC80C26EA7}"/>
              </a:ext>
            </a:extLst>
          </p:cNvPr>
          <p:cNvSpPr txBox="1"/>
          <p:nvPr/>
        </p:nvSpPr>
        <p:spPr>
          <a:xfrm>
            <a:off x="722260" y="4345776"/>
            <a:ext cx="3384378" cy="13726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集群模式主要用于生产环境部署。会使用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N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台主机组成一个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Hadoop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集群。这种部署模式下，主节点和从节点会分开部署在不同的机器上。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47" name="TextBox 50">
            <a:extLst>
              <a:ext uri="{FF2B5EF4-FFF2-40B4-BE49-F238E27FC236}">
                <a16:creationId xmlns:a16="http://schemas.microsoft.com/office/drawing/2014/main" xmlns="" id="{F22E4E3D-A357-B54D-B46E-4D77464C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089" y="3889337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Cluster </a:t>
            </a:r>
            <a:r>
              <a:rPr lang="en-US" altLang="zh-CN" sz="20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mode</a:t>
            </a:r>
            <a:endParaRPr lang="zh-CN" altLang="en-US" sz="2000" dirty="0">
              <a:solidFill>
                <a:srgbClr val="AD2B26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0" name="TextBox 51">
            <a:extLst>
              <a:ext uri="{FF2B5EF4-FFF2-40B4-BE49-F238E27FC236}">
                <a16:creationId xmlns:a16="http://schemas.microsoft.com/office/drawing/2014/main" xmlns="" id="{B0700DE3-28A3-A342-9631-EA1F8995EA30}"/>
              </a:ext>
            </a:extLst>
          </p:cNvPr>
          <p:cNvSpPr txBox="1"/>
          <p:nvPr/>
        </p:nvSpPr>
        <p:spPr>
          <a:xfrm>
            <a:off x="7421370" y="5309220"/>
            <a:ext cx="3887530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在集群模式的基础上为单点故障部署备份角色，形成主备架构，实现容错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51" name="TextBox 52">
            <a:extLst>
              <a:ext uri="{FF2B5EF4-FFF2-40B4-BE49-F238E27FC236}">
                <a16:creationId xmlns:a16="http://schemas.microsoft.com/office/drawing/2014/main" xmlns="" id="{5F4B56EC-51FC-D444-B899-27B78AFDE5AD}"/>
              </a:ext>
            </a:extLst>
          </p:cNvPr>
          <p:cNvSpPr txBox="1"/>
          <p:nvPr/>
        </p:nvSpPr>
        <p:spPr>
          <a:xfrm>
            <a:off x="7396177" y="4852781"/>
            <a:ext cx="1082348" cy="461665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404040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HA mode</a:t>
            </a:r>
            <a:endParaRPr lang="zh-CN" altLang="en-US" sz="2000" dirty="0">
              <a:solidFill>
                <a:srgbClr val="404040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A2859677-C202-E24F-BE65-0669D91D1D76}"/>
              </a:ext>
            </a:extLst>
          </p:cNvPr>
          <p:cNvSpPr/>
          <p:nvPr/>
        </p:nvSpPr>
        <p:spPr>
          <a:xfrm>
            <a:off x="6122504" y="1774384"/>
            <a:ext cx="947738" cy="949325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单机模式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41E25AC2-796C-E24E-8A71-7D6AC24ACD5B}"/>
              </a:ext>
            </a:extLst>
          </p:cNvPr>
          <p:cNvSpPr/>
          <p:nvPr/>
        </p:nvSpPr>
        <p:spPr>
          <a:xfrm>
            <a:off x="4903458" y="2835876"/>
            <a:ext cx="947737" cy="947737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伪分布式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xmlns="" id="{A41FB78D-A639-D842-A2A1-4CA6E0E2ECAC}"/>
              </a:ext>
            </a:extLst>
          </p:cNvPr>
          <p:cNvSpPr/>
          <p:nvPr/>
        </p:nvSpPr>
        <p:spPr>
          <a:xfrm>
            <a:off x="6122504" y="3810408"/>
            <a:ext cx="947738" cy="947737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集群模式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xmlns="" id="{63A19995-8A4F-4244-87C1-E59641201B8E}"/>
              </a:ext>
            </a:extLst>
          </p:cNvPr>
          <p:cNvSpPr/>
          <p:nvPr/>
        </p:nvSpPr>
        <p:spPr>
          <a:xfrm>
            <a:off x="4901856" y="4758145"/>
            <a:ext cx="947737" cy="947738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HA</a:t>
            </a:r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 pitchFamily="2" charset="0"/>
              </a:rPr>
              <a:t>高可用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6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40000" decel="4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4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40000" decel="4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decel="4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40000" decel="4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path" presetSubtype="0" decel="4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40000" decel="4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40" grpId="0"/>
      <p:bldP spid="41" grpId="0"/>
      <p:bldP spid="42" grpId="0"/>
      <p:bldP spid="43" grpId="0"/>
      <p:bldP spid="44" grpId="0"/>
      <p:bldP spid="47" grpId="0"/>
      <p:bldP spid="50" grpId="0"/>
      <p:bldP spid="51" grpId="0"/>
      <p:bldP spid="56" grpId="0" animBg="1"/>
      <p:bldP spid="56" grpId="1" animBg="1"/>
      <p:bldP spid="56" grpId="2" animBg="1"/>
      <p:bldP spid="58" grpId="0" animBg="1"/>
      <p:bldP spid="58" grpId="1" animBg="1"/>
      <p:bldP spid="58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集群简介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集群部署不同方式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源码编译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集群安装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zh-CN" altLang="en-US" dirty="0" smtClean="0"/>
              <a:t>包、源码包下载地址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>
                <a:hlinkClick r:id="rId2"/>
              </a:rPr>
              <a:t>https://archive.apache.org/dist/hadoop/common/hadoop-3.1.4/</a:t>
            </a:r>
            <a:endParaRPr lang="en-US" altLang="zh-CN" dirty="0" smtClean="0"/>
          </a:p>
          <a:p>
            <a:r>
              <a:rPr lang="zh-CN" altLang="en-US" dirty="0" smtClean="0"/>
              <a:t>为什么要重新编译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源码</a:t>
            </a:r>
            <a:r>
              <a:rPr lang="en-US" altLang="zh-CN" dirty="0" smtClean="0"/>
              <a:t>?</a:t>
            </a:r>
          </a:p>
          <a:p>
            <a:pPr marL="0" indent="0">
              <a:buNone/>
            </a:pPr>
            <a:r>
              <a:rPr lang="zh-CN" altLang="en-US" dirty="0" smtClean="0"/>
              <a:t>匹配不同操作系统本地库环境，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某些操作比如压缩、</a:t>
            </a:r>
            <a:r>
              <a:rPr lang="en-US" altLang="zh-CN" dirty="0" smtClean="0"/>
              <a:t>IO</a:t>
            </a:r>
            <a:r>
              <a:rPr lang="zh-CN" altLang="en-US" dirty="0" smtClean="0"/>
              <a:t>需要调用系统本地库（*</a:t>
            </a:r>
            <a:r>
              <a:rPr lang="en-US" altLang="zh-CN" dirty="0" smtClean="0"/>
              <a:t>.so|*.dll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修改源码、重构源码</a:t>
            </a:r>
            <a:endParaRPr lang="en-US" altLang="zh-CN" dirty="0" smtClean="0"/>
          </a:p>
          <a:p>
            <a:r>
              <a:rPr lang="zh-CN" altLang="en-US" dirty="0" smtClean="0"/>
              <a:t>如何编译</a:t>
            </a:r>
            <a:r>
              <a:rPr lang="en-US" altLang="zh-CN" dirty="0" smtClean="0"/>
              <a:t>Hadoop</a:t>
            </a:r>
          </a:p>
          <a:p>
            <a:pPr marL="0" indent="0">
              <a:buNone/>
            </a:pPr>
            <a:r>
              <a:rPr lang="zh-CN" altLang="en-US" dirty="0" smtClean="0"/>
              <a:t>源码包根目录下文件：</a:t>
            </a:r>
            <a:r>
              <a:rPr lang="en-US" altLang="zh-CN" dirty="0" smtClean="0"/>
              <a:t>BUILDING.txt</a:t>
            </a:r>
          </a:p>
          <a:p>
            <a:pPr marL="0" indent="0">
              <a:buNone/>
            </a:pPr>
            <a:r>
              <a:rPr lang="zh-CN" altLang="en-US" dirty="0" smtClean="0"/>
              <a:t>详细步骤参考附件资料</a:t>
            </a:r>
            <a:endParaRPr lang="en-US" altLang="zh-CN" dirty="0" smtClean="0"/>
          </a:p>
          <a:p>
            <a:r>
              <a:rPr lang="zh-CN" altLang="en-US" dirty="0" smtClean="0"/>
              <a:t>课程提供编译好的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安装包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hadoop-3.1.4-bin-snappy-CentOS7.tar.gz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集群搭建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源码编译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707" y="1457271"/>
            <a:ext cx="4290432" cy="1242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63" y="3608201"/>
            <a:ext cx="5723116" cy="21337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50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集群简介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集群部署不同方式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</a:t>
            </a:r>
            <a:r>
              <a:rPr lang="zh-CN" altLang="en-US" dirty="0" smtClean="0">
                <a:solidFill>
                  <a:schemeClr val="tx1"/>
                </a:solidFill>
              </a:rPr>
              <a:t>源码编译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</a:t>
            </a:r>
            <a:r>
              <a:rPr lang="zh-CN" altLang="en-US" dirty="0" smtClean="0">
                <a:solidFill>
                  <a:srgbClr val="FF0000"/>
                </a:solidFill>
              </a:rPr>
              <a:t>集群安装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Step1:</a:t>
            </a:r>
            <a:r>
              <a:rPr lang="zh-CN" altLang="en-US" dirty="0" smtClean="0"/>
              <a:t>集群角色规划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 smtClean="0"/>
              <a:t>角色规划的准则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根据软件工作特性和服务器硬件资源情况合理分配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比如依赖内存工作的</a:t>
            </a:r>
            <a:r>
              <a:rPr lang="en-US" altLang="zh-CN" dirty="0" smtClean="0"/>
              <a:t>NameNode</a:t>
            </a:r>
            <a:r>
              <a:rPr lang="zh-CN" altLang="en-US" dirty="0" smtClean="0"/>
              <a:t>是不是部署在大内存机器上？</a:t>
            </a:r>
            <a:endParaRPr lang="en-US" altLang="zh-CN" dirty="0" smtClean="0"/>
          </a:p>
          <a:p>
            <a:r>
              <a:rPr lang="zh-CN" altLang="en-US" b="1" dirty="0" smtClean="0"/>
              <a:t>角色规划注意事项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dirty="0" smtClean="0"/>
              <a:t>资源上有抢夺冲突的，尽量不要部署在一起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工作上需要互相配合的。尽量部署在一起</a:t>
            </a:r>
            <a:endParaRPr lang="en-US" altLang="zh-CN" dirty="0" smtClean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9999DF7A-3233-EB4C-A84A-789423B2A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92554"/>
              </p:ext>
            </p:extLst>
          </p:nvPr>
        </p:nvGraphicFramePr>
        <p:xfrm>
          <a:off x="1700312" y="4338295"/>
          <a:ext cx="8629625" cy="2119086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xmlns="" val="1138920238"/>
                    </a:ext>
                  </a:extLst>
                </a:gridCol>
                <a:gridCol w="6859727">
                  <a:extLst>
                    <a:ext uri="{9D8B030D-6E8A-4147-A177-3AD203B41FA5}">
                      <a16:colId xmlns:a16="http://schemas.microsoft.com/office/drawing/2014/main" xmlns="" val="432614512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服务器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运行角色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241964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node1.itcast.cn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namenode datanode resourcemanager nodemanager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153961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node2.itcast.cn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secondarynamenode datanode nodemanager 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16572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node3.itcast.cn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datanode nodemanager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9855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63281" y="3926132"/>
            <a:ext cx="10749598" cy="2217655"/>
          </a:xfrm>
        </p:spPr>
        <p:txBody>
          <a:bodyPr/>
          <a:lstStyle/>
          <a:p>
            <a:r>
              <a:rPr lang="en-US" altLang="zh-CN" dirty="0" smtClean="0"/>
              <a:t>Hosts</a:t>
            </a:r>
            <a:r>
              <a:rPr lang="zh-CN" altLang="en-US" dirty="0" smtClean="0"/>
              <a:t>映射（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vim /etc/hosts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Step2:</a:t>
            </a:r>
            <a:r>
              <a:rPr lang="zh-CN" altLang="en-US" dirty="0" smtClean="0"/>
              <a:t>服务器基础环境准备</a:t>
            </a:r>
            <a:endParaRPr lang="zh-CN" altLang="en-US" dirty="0"/>
          </a:p>
        </p:txBody>
      </p:sp>
      <p:sp>
        <p:nvSpPr>
          <p:cNvPr id="8" name="文本占位符 6"/>
          <p:cNvSpPr txBox="1">
            <a:spLocks/>
          </p:cNvSpPr>
          <p:nvPr/>
        </p:nvSpPr>
        <p:spPr>
          <a:xfrm>
            <a:off x="863281" y="1798534"/>
            <a:ext cx="10749598" cy="980526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主机名（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台机器）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dirty="0" smtClean="0"/>
              <a:t>	</a:t>
            </a:r>
            <a:r>
              <a:rPr lang="en-US" dirty="0" smtClean="0"/>
              <a:t>vim /etc/hostname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24" y="4846701"/>
            <a:ext cx="8405588" cy="1539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24" y="2779060"/>
            <a:ext cx="3848433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数据概念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833807"/>
          </a:xfrm>
        </p:spPr>
        <p:txBody>
          <a:bodyPr/>
          <a:lstStyle/>
          <a:p>
            <a:pPr marL="360000" indent="-360000">
              <a:buClr>
                <a:srgbClr val="404040"/>
              </a:buClr>
              <a:buSzPct val="85000"/>
              <a:buFont typeface="Wingdings" pitchFamily="2" charset="2"/>
              <a:buChar char="l"/>
            </a:pP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大数据（</a:t>
            </a:r>
            <a:r>
              <a:rPr lang="en-US" altLang="zh-CN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big data</a:t>
            </a:r>
            <a:r>
              <a:rPr lang="zh-CN" altLang="en-US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 smtClean="0"/>
              <a:t>是指无法在一定时间范围内用常规软件工具进行捕捉、管理和处理的数据集合</a:t>
            </a:r>
            <a:endParaRPr lang="en-US" altLang="zh-CN" dirty="0" smtClean="0"/>
          </a:p>
          <a:p>
            <a:r>
              <a:rPr lang="zh-CN" altLang="en-US" dirty="0" smtClean="0"/>
              <a:t>是需要新处理模式才能具有更强的决策力、洞察发现力和流程优化能力的海量、高增长率和多样化的信息资产。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BIG DATA CHALLENGES AND OPPORTUNITIES - Pakistan Advertisers Socie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04" y="3168912"/>
            <a:ext cx="6892814" cy="30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3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1688738"/>
          </a:xfrm>
        </p:spPr>
        <p:txBody>
          <a:bodyPr/>
          <a:lstStyle/>
          <a:p>
            <a:r>
              <a:rPr lang="zh-CN" altLang="en-US" dirty="0"/>
              <a:t>防火墙</a:t>
            </a:r>
            <a:r>
              <a:rPr lang="zh-CN" altLang="en-US" dirty="0" smtClean="0"/>
              <a:t>关闭（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systemctl </a:t>
            </a:r>
            <a:r>
              <a:rPr lang="en-US" altLang="zh-CN" dirty="0"/>
              <a:t>stop </a:t>
            </a:r>
            <a:r>
              <a:rPr lang="en-US" altLang="zh-CN" dirty="0" smtClean="0"/>
              <a:t>firewalld.service   #</a:t>
            </a:r>
            <a:r>
              <a:rPr lang="zh-CN" altLang="en-US" dirty="0" smtClean="0"/>
              <a:t>关闭防火墙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systemctl </a:t>
            </a:r>
            <a:r>
              <a:rPr lang="en-US" altLang="zh-CN" dirty="0" smtClean="0"/>
              <a:t>disable firewalld.service #</a:t>
            </a:r>
            <a:r>
              <a:rPr lang="zh-CN" altLang="en-US" dirty="0" smtClean="0"/>
              <a:t>禁止防火墙开启自启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 smtClean="0"/>
              <a:t>服务器基础环境准备</a:t>
            </a:r>
            <a:endParaRPr lang="zh-CN" altLang="en-US" dirty="0"/>
          </a:p>
        </p:txBody>
      </p:sp>
      <p:sp>
        <p:nvSpPr>
          <p:cNvPr id="10" name="文本占位符 6"/>
          <p:cNvSpPr txBox="1">
            <a:spLocks/>
          </p:cNvSpPr>
          <p:nvPr/>
        </p:nvSpPr>
        <p:spPr>
          <a:xfrm>
            <a:off x="800528" y="3457005"/>
            <a:ext cx="10749598" cy="168873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ssh</a:t>
            </a:r>
            <a:r>
              <a:rPr lang="zh-CN" altLang="en-US" dirty="0"/>
              <a:t>免密登录（</a:t>
            </a:r>
            <a:r>
              <a:rPr lang="en-US" altLang="zh-CN" dirty="0"/>
              <a:t>node1</a:t>
            </a:r>
            <a:r>
              <a:rPr lang="zh-CN" altLang="en-US" dirty="0"/>
              <a:t>执行</a:t>
            </a:r>
            <a:r>
              <a:rPr lang="en-US" altLang="zh-CN" dirty="0"/>
              <a:t>-&gt;node1|node2|node3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ssh-</a:t>
            </a:r>
            <a:r>
              <a:rPr lang="en-US" altLang="zh-CN" dirty="0" err="1"/>
              <a:t>keygen</a:t>
            </a:r>
            <a:r>
              <a:rPr lang="en-US" altLang="zh-CN" dirty="0"/>
              <a:t> #4</a:t>
            </a:r>
            <a:r>
              <a:rPr lang="zh-CN" altLang="en-US" dirty="0"/>
              <a:t>个回车 生成公钥、私钥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ssh-copy-id node1</a:t>
            </a:r>
            <a:r>
              <a:rPr lang="zh-CN" altLang="en-US" dirty="0"/>
              <a:t>、</a:t>
            </a:r>
            <a:r>
              <a:rPr lang="en-US" altLang="zh-CN" dirty="0"/>
              <a:t>ssh-copy-id node2</a:t>
            </a:r>
            <a:r>
              <a:rPr lang="zh-CN" altLang="en-US" dirty="0"/>
              <a:t>、</a:t>
            </a:r>
            <a:r>
              <a:rPr lang="en-US" altLang="zh-CN" dirty="0"/>
              <a:t>ssh-copy-id node3 #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50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1388469"/>
          </a:xfrm>
        </p:spPr>
        <p:txBody>
          <a:bodyPr/>
          <a:lstStyle/>
          <a:p>
            <a:r>
              <a:rPr lang="zh-CN" altLang="en-US" dirty="0" smtClean="0"/>
              <a:t>集群时间同步（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yum -y install ntpdate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ntpdate ntp4.aliyun.com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 smtClean="0"/>
              <a:t>服务器基础环境准备</a:t>
            </a:r>
            <a:endParaRPr lang="zh-CN" altLang="en-US" dirty="0"/>
          </a:p>
        </p:txBody>
      </p:sp>
      <p:sp>
        <p:nvSpPr>
          <p:cNvPr id="8" name="文本占位符 6"/>
          <p:cNvSpPr txBox="1">
            <a:spLocks/>
          </p:cNvSpPr>
          <p:nvPr/>
        </p:nvSpPr>
        <p:spPr>
          <a:xfrm>
            <a:off x="710880" y="3907012"/>
            <a:ext cx="10749598" cy="1388469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JDK 1.8</a:t>
            </a:r>
            <a:r>
              <a:rPr lang="zh-CN" altLang="en-US" dirty="0"/>
              <a:t>安装（</a:t>
            </a:r>
            <a:r>
              <a:rPr lang="en-US" altLang="zh-CN" dirty="0"/>
              <a:t>3</a:t>
            </a:r>
            <a:r>
              <a:rPr lang="zh-CN" altLang="en-US" dirty="0"/>
              <a:t>台机器）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66" y="3034602"/>
            <a:ext cx="8977138" cy="731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66" y="4525794"/>
            <a:ext cx="6881456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1689920"/>
          </a:xfrm>
        </p:spPr>
        <p:txBody>
          <a:bodyPr/>
          <a:lstStyle/>
          <a:p>
            <a:r>
              <a:rPr lang="zh-CN" altLang="en-US" b="1" dirty="0" smtClean="0"/>
              <a:t>创建统一工作目录（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台</a:t>
            </a:r>
            <a:r>
              <a:rPr lang="zh-CN" altLang="en-US" b="1" dirty="0"/>
              <a:t>机器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	</a:t>
            </a:r>
            <a:r>
              <a:rPr lang="en-US" altLang="zh-CN" dirty="0" smtClean="0"/>
              <a:t>mkdir </a:t>
            </a:r>
            <a:r>
              <a:rPr lang="en-US" altLang="zh-CN" dirty="0"/>
              <a:t>-p /export/server</a:t>
            </a:r>
            <a:r>
              <a:rPr lang="en-US" altLang="zh-CN" dirty="0" smtClean="0"/>
              <a:t>/    #</a:t>
            </a:r>
            <a:r>
              <a:rPr lang="zh-CN" altLang="en-US" dirty="0" smtClean="0"/>
              <a:t>软件安装路径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mkdir -p /</a:t>
            </a:r>
            <a:r>
              <a:rPr lang="en-US" altLang="zh-CN" dirty="0" smtClean="0"/>
              <a:t>export/data/      #</a:t>
            </a:r>
            <a:r>
              <a:rPr lang="zh-CN" altLang="en-US" dirty="0" smtClean="0"/>
              <a:t>数据存储路径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mkdir -p /</a:t>
            </a:r>
            <a:r>
              <a:rPr lang="en-US" altLang="zh-CN" dirty="0" smtClean="0"/>
              <a:t>export/software/  #</a:t>
            </a:r>
            <a:r>
              <a:rPr lang="zh-CN" altLang="en-US" dirty="0" smtClean="0"/>
              <a:t>安装包存放路径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Step3:</a:t>
            </a:r>
            <a:r>
              <a:rPr lang="zh-CN" altLang="en-US" dirty="0" smtClean="0"/>
              <a:t>上传安装包、解压安装包</a:t>
            </a:r>
            <a:endParaRPr lang="zh-CN" altLang="en-US" dirty="0"/>
          </a:p>
        </p:txBody>
      </p:sp>
      <p:sp>
        <p:nvSpPr>
          <p:cNvPr id="9" name="文本占位符 6"/>
          <p:cNvSpPr txBox="1">
            <a:spLocks/>
          </p:cNvSpPr>
          <p:nvPr/>
        </p:nvSpPr>
        <p:spPr>
          <a:xfrm>
            <a:off x="710880" y="4565261"/>
            <a:ext cx="10749598" cy="1212541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/>
              <a:t>上传、解压安装包（</a:t>
            </a:r>
            <a:r>
              <a:rPr lang="en-US" altLang="zh-CN" b="1" dirty="0" smtClean="0"/>
              <a:t>node1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en-US" altLang="zh-CN" dirty="0" smtClean="0"/>
              <a:t>hadoop-3.1.4-bin-snappy-CentOS7.tar.gz</a:t>
            </a:r>
          </a:p>
          <a:p>
            <a:pPr marL="0" indent="0">
              <a:buNone/>
            </a:pPr>
            <a:r>
              <a:rPr lang="en-US" altLang="zh-CN" dirty="0"/>
              <a:t>	tar zxvf hadoop-3.1.4-bin-snappy-CentOS7.tar.gz -C /export/server/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02" y="3393077"/>
            <a:ext cx="5578323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Step4:Hadoop</a:t>
            </a:r>
            <a:r>
              <a:rPr lang="zh-CN" altLang="en-US" dirty="0" smtClean="0"/>
              <a:t>安装包目录结构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9999DF7A-3233-EB4C-A84A-789423B2A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02340"/>
              </p:ext>
            </p:extLst>
          </p:nvPr>
        </p:nvGraphicFramePr>
        <p:xfrm>
          <a:off x="1637940" y="1573775"/>
          <a:ext cx="8629625" cy="4505353"/>
        </p:xfrm>
        <a:graphic>
          <a:graphicData uri="http://schemas.openxmlformats.org/drawingml/2006/table">
            <a:tbl>
              <a:tblPr/>
              <a:tblGrid>
                <a:gridCol w="1769898">
                  <a:extLst>
                    <a:ext uri="{9D8B030D-6E8A-4147-A177-3AD203B41FA5}">
                      <a16:colId xmlns:a16="http://schemas.microsoft.com/office/drawing/2014/main" xmlns="" val="1138920238"/>
                    </a:ext>
                  </a:extLst>
                </a:gridCol>
                <a:gridCol w="6859727">
                  <a:extLst>
                    <a:ext uri="{9D8B030D-6E8A-4147-A177-3AD203B41FA5}">
                      <a16:colId xmlns:a16="http://schemas.microsoft.com/office/drawing/2014/main" xmlns="" val="432614512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目录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2419644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bin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最基本的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管理脚本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和使用脚本的目录，这些脚本是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sbin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目录下管理脚本的基础实现，用户可以直接使用这些脚本管理和使用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7203927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etc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配置文件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所在的目录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1539613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include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对外提供的编程库头文件（具体动态库和静态库在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lib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目录中），这些头文件均是用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C++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定义的，通常用于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C++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程序访问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HDFS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或者编写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MapReduce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程序。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16572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lib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该目录包含了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对外提供的编程动态库和静态库，与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include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目录中的头文件结合使用。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9855523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libexec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各个服务对用的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shell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配置文件所在的目录，可用于配置日志输出、启动参数（比如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JVM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参数）等基本信息。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sbin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管理脚本所在的目录，主要包含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HDFS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和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YARN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中各类服务的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启动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/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关闭脚本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6903320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share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Hadoop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各个模块编译后的</a:t>
                      </a: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jar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包所在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的目录，</a:t>
                      </a:r>
                      <a:r>
                        <a:rPr kumimoji="0" lang="zh-CN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官方自带示例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。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hadoop-env.sh</a:t>
            </a:r>
          </a:p>
          <a:p>
            <a:pPr marL="0" indent="0">
              <a:buNone/>
            </a:pPr>
            <a:r>
              <a:rPr lang="en-US" altLang="zh-CN" dirty="0"/>
              <a:t>	cd 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vim </a:t>
            </a:r>
            <a:r>
              <a:rPr lang="en-US" altLang="zh-CN" dirty="0"/>
              <a:t>hadoop-env.sh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053159" y="3188052"/>
            <a:ext cx="5770944" cy="267765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配置</a:t>
            </a: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JAVA_HOME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JAVA_HOME=/export/server/jdk1.8.0_65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4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设置用户以执行对应角色</a:t>
            </a:r>
            <a:r>
              <a:rPr lang="en-US" altLang="zh-CN" sz="14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shell</a:t>
            </a:r>
            <a:r>
              <a:rPr lang="zh-CN" altLang="en-US" sz="1400" dirty="0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命令</a:t>
            </a:r>
            <a:endParaRPr lang="zh-CN" altLang="en-US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HDFS_NAMENODE_USER=root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HDFS_DATANODE_USER=root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HDFS_SECONDARYNAMENODE_USER=root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YARN_RESOURCEMANAGER_USER=root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export YARN_NODEMANAGER_USER=root </a:t>
            </a:r>
            <a:endParaRPr lang="zh-CN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14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core-site.xml</a:t>
            </a:r>
          </a:p>
          <a:p>
            <a:pPr marL="0" indent="0">
              <a:buNone/>
            </a:pPr>
            <a:r>
              <a:rPr lang="en-US" altLang="zh-CN" dirty="0"/>
              <a:t>	cd 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vim </a:t>
            </a:r>
            <a:r>
              <a:rPr lang="en-US" altLang="zh-CN" dirty="0" smtClean="0"/>
              <a:t>core-site.xml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085679" y="2269856"/>
            <a:ext cx="5770944" cy="418576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configuration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默认文件系统的名称。通过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URI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中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schema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区分不同文件系统。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   &lt;!-- file:///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本地文件系统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hdfs:// hadoop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分布式文件系统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gfs://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   &lt;!-- hdfs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文件系统访问地址：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http://nn_host:8020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&gt;fs.defaultFS&lt;/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&gt;hdfs://node1.itcast.cn:8020&lt;/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hadoop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本地数据存储目录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format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时自动生成 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&gt;hadoop.tmp.dir&lt;/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&gt;/export/data/hadoop-3.1.4&lt;/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在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Web UI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访问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HDFS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使用的用户名。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   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&gt;hadoop.http.staticuser.user&lt;/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&gt;root&lt;/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configuration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endParaRPr lang="zh-CN" altLang="zh-CN" dirty="0">
              <a:latin typeface="Arial" panose="020B0604020202020204" pitchFamily="34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42584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hdfs-site.xml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/>
              <a:t>	cd 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vim hdfs-site.xml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710880" y="3347804"/>
            <a:ext cx="5770944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设定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SNN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运行主机和端口。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&gt;dfs.namenode.secondary.http-address&lt;/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&gt;node2.itcast.cn:9868&lt;/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endParaRPr lang="zh-CN" altLang="zh-CN" sz="2000" dirty="0">
              <a:latin typeface="Arial" panose="020B0604020202020204" pitchFamily="34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67061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/>
              <a:t>mapred-site.xml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cd </a:t>
            </a:r>
            <a:r>
              <a:rPr lang="en-US" altLang="zh-CN" dirty="0"/>
              <a:t>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vim mapred-site.xml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085679" y="1898764"/>
            <a:ext cx="5770944" cy="440120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mr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程序默认运行方式。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yarn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集群模式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 local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本地模式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&gt;mapreduce.framework.name&lt;/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MR App Master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环境变量。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&gt;yarn.app.mapreduce.am.env&lt;/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&gt;HADOOP_MAPRED_HOME=${HADOOP_HOME}&lt;/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MR MapTask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环境变量。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&gt;mapreduce.map.env&lt;/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&gt;HADOOP_MAPRED_HOME=${HADOOP_HOME}&lt;/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MR ReduceTask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环境变量。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&gt;mapreduce.reduce.env&lt;/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&gt;HADOOP_MAPRED_HOME=${HADOOP_HOME}&lt;/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endParaRPr lang="zh-CN" altLang="zh-CN" sz="2000" dirty="0">
              <a:latin typeface="Arial" panose="020B0604020202020204" pitchFamily="34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7684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yarn-site.xml</a:t>
            </a:r>
          </a:p>
          <a:p>
            <a:pPr marL="0" indent="0">
              <a:buNone/>
            </a:pPr>
            <a:r>
              <a:rPr lang="en-US" altLang="zh-CN" dirty="0"/>
              <a:t>	cd 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vim yarn-site.xml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5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6085679" y="761379"/>
            <a:ext cx="5770944" cy="569386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yarn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集群主角色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RM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运行机器。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&gt;yarn.resourcemanager.hostname&lt;/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&gt;node1.itcast.cn&lt;/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NodeManager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上运行的附属服务。需配置成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mapreduce_shuffle,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才可运行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MR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程序。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&gt;yarn.nodemanager.aux-services&lt;/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&gt;mapreduce_shuffle&lt;/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每个容器请求的最小内存资源（以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MB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为单位）。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&gt;yarn.scheduler.minimum-allocation-mb&lt;/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&gt;512&lt;/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每个容器请求的最大内存资源（以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MB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为单位）。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&gt;yarn.scheduler.maximum-allocation-mb&lt;/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&gt;2048&lt;/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&lt;!-- </a:t>
            </a:r>
            <a:r>
              <a:rPr lang="zh-CN" altLang="zh-CN" sz="1400" i="1" dirty="0">
                <a:solidFill>
                  <a:srgbClr val="8C8C8C"/>
                </a:solidFill>
                <a:latin typeface="宋体" panose="02010600030101010101" pitchFamily="2" charset="-122"/>
                <a:ea typeface="Alibaba PuHuiTi B"/>
              </a:rPr>
              <a:t>容器虚拟内存与物理内存之间的比率。</a:t>
            </a:r>
            <a: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  <a:t>--&gt;</a:t>
            </a:r>
            <a:br>
              <a:rPr lang="zh-CN" altLang="zh-CN" sz="1400" i="1" dirty="0">
                <a:solidFill>
                  <a:srgbClr val="8C8C8C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&gt;yarn.nodemanager.vmem-pmem-ratio&lt;/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name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    &lt;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&gt;4&lt;/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value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b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</a:b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&lt;/</a:t>
            </a:r>
            <a:r>
              <a:rPr lang="zh-CN" altLang="zh-CN" sz="1400" dirty="0">
                <a:solidFill>
                  <a:srgbClr val="0033B3"/>
                </a:solidFill>
                <a:latin typeface="Arial Unicode MS" panose="020B0604020202020204" pitchFamily="34" charset="-122"/>
                <a:ea typeface="Alibaba PuHuiTi B"/>
              </a:rPr>
              <a:t>property</a:t>
            </a:r>
            <a:r>
              <a:rPr lang="zh-CN" altLang="zh-CN" sz="1400" dirty="0">
                <a:solidFill>
                  <a:srgbClr val="080808"/>
                </a:solidFill>
                <a:latin typeface="Arial Unicode MS" panose="020B0604020202020204" pitchFamily="34" charset="-122"/>
                <a:ea typeface="Alibaba PuHuiTi B"/>
              </a:rPr>
              <a:t>&gt;</a:t>
            </a:r>
            <a:endParaRPr lang="zh-CN" altLang="zh-CN" sz="2000" dirty="0">
              <a:latin typeface="Arial" panose="020B0604020202020204" pitchFamily="34" charset="0"/>
              <a:ea typeface="Alibaba PuHuiTi B"/>
            </a:endParaRPr>
          </a:p>
        </p:txBody>
      </p:sp>
    </p:spTree>
    <p:extLst>
      <p:ext uri="{BB962C8B-B14F-4D97-AF65-F5344CB8AC3E}">
        <p14:creationId xmlns:p14="http://schemas.microsoft.com/office/powerpoint/2010/main" val="12137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 smtClean="0"/>
              <a:t>workers</a:t>
            </a:r>
          </a:p>
          <a:p>
            <a:pPr marL="0" indent="0">
              <a:buNone/>
            </a:pPr>
            <a:r>
              <a:rPr lang="en-US" altLang="zh-CN" dirty="0"/>
              <a:t>	cd /export/server/hadoop-3.1.4/etc/</a:t>
            </a:r>
            <a:r>
              <a:rPr lang="en-US" altLang="zh-CN" dirty="0" err="1"/>
              <a:t>hadoop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vim workers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Step5:</a:t>
            </a:r>
            <a:r>
              <a:rPr lang="zh-CN" altLang="en-US" dirty="0" smtClean="0"/>
              <a:t>编辑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配置文件（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0C998B78-AB18-3C47-A1C7-25AE9A3A40B0}"/>
              </a:ext>
            </a:extLst>
          </p:cNvPr>
          <p:cNvSpPr txBox="1"/>
          <p:nvPr/>
        </p:nvSpPr>
        <p:spPr>
          <a:xfrm>
            <a:off x="1013065" y="3225005"/>
            <a:ext cx="5770944" cy="1011367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node1.itcast.cn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node2.itcast.cn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node3.itcast.cn</a:t>
            </a:r>
          </a:p>
        </p:txBody>
      </p:sp>
    </p:spTree>
    <p:extLst>
      <p:ext uri="{BB962C8B-B14F-4D97-AF65-F5344CB8AC3E}">
        <p14:creationId xmlns:p14="http://schemas.microsoft.com/office/powerpoint/2010/main" val="27757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 dirty="0"/>
              <a:t>大数据</a:t>
            </a:r>
            <a:r>
              <a:rPr lang="zh-CN" altLang="en-US" b="1" dirty="0" smtClean="0"/>
              <a:t>时代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r>
              <a:rPr lang="zh-CN" altLang="en-US" dirty="0" smtClean="0"/>
              <a:t>最早</a:t>
            </a:r>
            <a:r>
              <a:rPr lang="zh-CN" altLang="en-US" dirty="0"/>
              <a:t>提出“大数据”时代到来的是全球知名咨询公司麦肯锡</a:t>
            </a:r>
            <a:r>
              <a:rPr lang="zh-CN" altLang="en-US" dirty="0" smtClean="0"/>
              <a:t>，其称</a:t>
            </a:r>
            <a:r>
              <a:rPr lang="zh-CN" altLang="en-US" dirty="0"/>
              <a:t>：“</a:t>
            </a:r>
            <a:r>
              <a:rPr lang="zh-CN" altLang="en-US" dirty="0" smtClean="0"/>
              <a:t>数据</a:t>
            </a:r>
            <a:r>
              <a:rPr lang="zh-CN" altLang="en-US" dirty="0"/>
              <a:t>，已经渗透到当今每一个行业和业务职能领域，成为重要的生产因素。人们</a:t>
            </a:r>
            <a:r>
              <a:rPr lang="zh-CN" altLang="en-US" dirty="0" smtClean="0"/>
              <a:t>对于</a:t>
            </a:r>
            <a:r>
              <a:rPr lang="zh-CN" altLang="en-US" dirty="0"/>
              <a:t>海量数据的挖掘和运用，预示着新一波生产率增长和消费者盈余浪潮的到来。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b="1" dirty="0"/>
              <a:t>央视</a:t>
            </a:r>
            <a:r>
              <a:rPr lang="en-US" altLang="zh-CN" b="1" dirty="0"/>
              <a:t>《</a:t>
            </a:r>
            <a:r>
              <a:rPr lang="zh-CN" altLang="en-US" b="1" dirty="0"/>
              <a:t>大数据时代</a:t>
            </a:r>
            <a:r>
              <a:rPr lang="en-US" altLang="zh-CN" b="1" dirty="0"/>
              <a:t>》</a:t>
            </a:r>
            <a:r>
              <a:rPr lang="zh-CN" altLang="en-US" b="1" dirty="0" smtClean="0"/>
              <a:t>纪录片</a:t>
            </a:r>
            <a:r>
              <a:rPr lang="en-US" altLang="zh-CN" dirty="0" smtClean="0"/>
              <a:t>   </a:t>
            </a:r>
          </a:p>
          <a:p>
            <a:pPr marL="0" indent="0">
              <a:buNone/>
            </a:pPr>
            <a:r>
              <a:rPr lang="zh-CN" altLang="zh-CN" dirty="0" smtClean="0"/>
              <a:t>国内</a:t>
            </a:r>
            <a:r>
              <a:rPr lang="zh-CN" altLang="zh-CN" dirty="0"/>
              <a:t>首部大数据产业题材纪录片，节目细致而生动地讲述了大数据技术在政府治理、民生服务、数据安全、工业转型、未来生活等方面给我们带来的改变和影响。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大</a:t>
            </a:r>
            <a:r>
              <a:rPr kumimoji="1" lang="zh-CN" altLang="en-US" dirty="0" smtClean="0"/>
              <a:t>数据概念</a:t>
            </a:r>
            <a:endParaRPr kumimoji="1" lang="zh-CN" altLang="en-US" dirty="0"/>
          </a:p>
        </p:txBody>
      </p:sp>
      <p:pic>
        <p:nvPicPr>
          <p:cNvPr id="7" name="图片 6" descr="å¤§æ°æ®æ¶ä»£ãï¼ä¸­å½é¦é¨å¤§æ°æ®äº§ä¸é¢æçºªå½çå¤®è§ç­æ­- ä¸­ä¼åªèµç½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75" y="4173220"/>
            <a:ext cx="7437344" cy="219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1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机器上将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安装包</a:t>
            </a:r>
            <a:r>
              <a:rPr lang="en-US" altLang="zh-CN" dirty="0" smtClean="0"/>
              <a:t>scp</a:t>
            </a:r>
            <a:r>
              <a:rPr lang="zh-CN" altLang="en-US" dirty="0" smtClean="0"/>
              <a:t>同步到其他机器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cd /export/server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pt-BR" altLang="zh-CN" dirty="0" smtClean="0"/>
              <a:t>	scp </a:t>
            </a:r>
            <a:r>
              <a:rPr lang="pt-BR" altLang="zh-CN" dirty="0"/>
              <a:t>-r hadoop-3.1.4 </a:t>
            </a:r>
            <a:r>
              <a:rPr lang="pt-BR" altLang="zh-CN" dirty="0" smtClean="0"/>
              <a:t>root@node2:/</a:t>
            </a:r>
            <a:r>
              <a:rPr lang="pt-BR" altLang="zh-CN" dirty="0"/>
              <a:t>export/server</a:t>
            </a:r>
            <a:r>
              <a:rPr lang="pt-BR" altLang="zh-CN" dirty="0" smtClean="0"/>
              <a:t>/</a:t>
            </a:r>
          </a:p>
          <a:p>
            <a:pPr marL="0" indent="0">
              <a:buNone/>
            </a:pPr>
            <a:r>
              <a:rPr lang="pt-BR" altLang="zh-CN" dirty="0"/>
              <a:t>	scp -r hadoop-3.1.4 root@node3:/export/server/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Step6:</a:t>
            </a:r>
            <a:r>
              <a:rPr lang="zh-CN" altLang="en-US" dirty="0" smtClean="0"/>
              <a:t>分发同步安装包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22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上配置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环境变量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vim /</a:t>
            </a:r>
            <a:r>
              <a:rPr lang="en-US" altLang="zh-CN" dirty="0" smtClean="0"/>
              <a:t>etc/profile</a:t>
            </a:r>
          </a:p>
          <a:p>
            <a:pPr marL="0" indent="0">
              <a:buNone/>
            </a:pPr>
            <a:r>
              <a:rPr lang="en-US" altLang="zh-CN" dirty="0"/>
              <a:t>	export HADOOP_HOME=/export/server/hadoop-3.1.4</a:t>
            </a:r>
          </a:p>
          <a:p>
            <a:pPr marL="0" indent="0">
              <a:buNone/>
            </a:pPr>
            <a:r>
              <a:rPr lang="en-US" altLang="zh-CN" dirty="0" smtClean="0"/>
              <a:t>	export </a:t>
            </a:r>
            <a:r>
              <a:rPr lang="en-US" altLang="zh-CN" dirty="0"/>
              <a:t>PATH=$PATH:$HADOOP_HOME/bin:$HADOOP_HOME/sbin</a:t>
            </a:r>
            <a:endParaRPr lang="en-US" altLang="zh-CN" dirty="0" smtClean="0"/>
          </a:p>
          <a:p>
            <a:r>
              <a:rPr lang="zh-CN" altLang="en-US" dirty="0" smtClean="0"/>
              <a:t>将修改后的环境变量同步其他机器</a:t>
            </a:r>
            <a:endParaRPr lang="en-US" altLang="zh-CN" dirty="0" smtClean="0"/>
          </a:p>
          <a:p>
            <a:pPr marL="0" indent="0">
              <a:buNone/>
            </a:pPr>
            <a:r>
              <a:rPr lang="pt-BR" altLang="zh-CN" dirty="0"/>
              <a:t>	scp /etc/profile root@node2:/etc</a:t>
            </a:r>
            <a:r>
              <a:rPr lang="pt-BR" altLang="zh-CN" dirty="0" smtClean="0"/>
              <a:t>/</a:t>
            </a:r>
          </a:p>
          <a:p>
            <a:pPr marL="0" indent="0">
              <a:buNone/>
            </a:pPr>
            <a:r>
              <a:rPr lang="pt-BR" altLang="zh-CN" dirty="0" smtClean="0"/>
              <a:t>	scp </a:t>
            </a:r>
            <a:r>
              <a:rPr lang="pt-BR" altLang="zh-CN" dirty="0"/>
              <a:t>/etc/profile </a:t>
            </a:r>
            <a:r>
              <a:rPr lang="pt-BR" altLang="zh-CN" dirty="0" smtClean="0"/>
              <a:t>root@node3:/</a:t>
            </a:r>
            <a:r>
              <a:rPr lang="pt-BR" altLang="zh-CN" dirty="0"/>
              <a:t>etc</a:t>
            </a:r>
            <a:r>
              <a:rPr lang="pt-BR" altLang="zh-CN" dirty="0" smtClean="0"/>
              <a:t>/</a:t>
            </a:r>
          </a:p>
          <a:p>
            <a:r>
              <a:rPr lang="zh-CN" altLang="en-US" dirty="0" smtClean="0"/>
              <a:t>重新加载环境变量 验证是否生效（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台机器）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source /etc/profile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 #</a:t>
            </a:r>
            <a:r>
              <a:rPr lang="zh-CN" altLang="en-US" dirty="0" smtClean="0"/>
              <a:t>验证环境变量是否生效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Step7: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环境变量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28" y="4707159"/>
            <a:ext cx="629466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服务器基础环境</a:t>
            </a:r>
            <a:endParaRPr kumimoji="1" lang="en-US" altLang="zh-CN" dirty="0" smtClean="0"/>
          </a:p>
          <a:p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源码编译</a:t>
            </a:r>
            <a:endParaRPr kumimoji="1" lang="en-US" altLang="zh-CN" dirty="0" smtClean="0"/>
          </a:p>
          <a:p>
            <a:r>
              <a:rPr kumimoji="1" lang="en-US" altLang="zh-CN" dirty="0" smtClean="0"/>
              <a:t>Hadoop</a:t>
            </a:r>
            <a:r>
              <a:rPr kumimoji="1" lang="zh-CN" altLang="en-US" dirty="0" smtClean="0"/>
              <a:t>配置文件修改</a:t>
            </a:r>
            <a:endParaRPr kumimoji="1" lang="en-US" altLang="zh-CN" dirty="0" smtClean="0"/>
          </a:p>
          <a:p>
            <a:r>
              <a:rPr kumimoji="1" lang="en-US" altLang="zh-CN" dirty="0" smtClean="0"/>
              <a:t>shell</a:t>
            </a:r>
            <a:r>
              <a:rPr kumimoji="1" lang="zh-CN" altLang="en-US" dirty="0" smtClean="0"/>
              <a:t>文件、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文件、</a:t>
            </a:r>
            <a:r>
              <a:rPr kumimoji="1" lang="en-US" altLang="zh-CN" dirty="0" smtClean="0"/>
              <a:t>workers</a:t>
            </a:r>
            <a:r>
              <a:rPr kumimoji="1" lang="zh-CN" altLang="en-US" dirty="0" smtClean="0"/>
              <a:t>文件</a:t>
            </a:r>
            <a:endParaRPr kumimoji="1" lang="en-US" altLang="zh-CN" dirty="0" smtClean="0"/>
          </a:p>
          <a:p>
            <a:r>
              <a:rPr lang="zh-CN" altLang="en-US" dirty="0" smtClean="0"/>
              <a:t>配置文件集群同步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集群搭建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63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首次启动</a:t>
            </a:r>
            <a:r>
              <a:rPr lang="en-US" altLang="zh-CN" dirty="0"/>
              <a:t>HDFS</a:t>
            </a:r>
            <a:r>
              <a:rPr lang="zh-CN" altLang="en-US" dirty="0"/>
              <a:t>时，必须对其进行格式化</a:t>
            </a:r>
            <a:r>
              <a:rPr lang="zh-CN" altLang="en-US" dirty="0" smtClean="0"/>
              <a:t>操作。</a:t>
            </a:r>
            <a:endParaRPr lang="en-US" altLang="zh-CN" dirty="0" smtClean="0"/>
          </a:p>
          <a:p>
            <a:r>
              <a:rPr lang="en-US" altLang="zh-CN" dirty="0" smtClean="0"/>
              <a:t>format</a:t>
            </a:r>
            <a:r>
              <a:rPr lang="zh-CN" altLang="en-US" dirty="0" smtClean="0"/>
              <a:t>本质</a:t>
            </a:r>
            <a:r>
              <a:rPr lang="zh-CN" altLang="en-US" dirty="0"/>
              <a:t>上</a:t>
            </a:r>
            <a:r>
              <a:rPr lang="zh-CN" altLang="en-US" dirty="0" smtClean="0"/>
              <a:t>是初始化工作，进行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清理</a:t>
            </a:r>
            <a:r>
              <a:rPr lang="zh-CN" altLang="en-US" dirty="0"/>
              <a:t>和准备</a:t>
            </a:r>
            <a:r>
              <a:rPr lang="zh-CN" altLang="en-US" dirty="0" smtClean="0"/>
              <a:t>工作</a:t>
            </a:r>
            <a:endParaRPr lang="en-US" altLang="zh-CN" dirty="0" smtClean="0"/>
          </a:p>
          <a:p>
            <a:r>
              <a:rPr lang="zh-CN" altLang="en-US" dirty="0" smtClean="0"/>
              <a:t>命令：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hdfs namenode -format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Step8:NameNode format</a:t>
            </a:r>
            <a:r>
              <a:rPr lang="zh-CN" altLang="en-US" dirty="0" smtClean="0"/>
              <a:t>（格式化操作）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42" y="3377745"/>
            <a:ext cx="10319292" cy="16608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42" y="5227455"/>
            <a:ext cx="8077900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A7A685B-F94D-194F-BA07-9413F6ABF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首次启动之前需要</a:t>
            </a:r>
            <a:r>
              <a:rPr kumimoji="1" lang="en-US" altLang="zh-CN" dirty="0" smtClean="0"/>
              <a:t>format</a:t>
            </a:r>
            <a:r>
              <a:rPr kumimoji="1" lang="zh-CN" altLang="en-US" dirty="0" smtClean="0"/>
              <a:t>操作</a:t>
            </a:r>
            <a:endParaRPr kumimoji="1" lang="en-US" altLang="zh-CN" dirty="0" smtClean="0"/>
          </a:p>
          <a:p>
            <a:r>
              <a:rPr kumimoji="1" lang="en-US" altLang="zh-CN" dirty="0" smtClean="0"/>
              <a:t>format</a:t>
            </a:r>
            <a:r>
              <a:rPr kumimoji="1" lang="zh-CN" altLang="en-US" dirty="0" smtClean="0"/>
              <a:t>只能进行一次 后续不再</a:t>
            </a:r>
            <a:r>
              <a:rPr kumimoji="1" lang="zh-CN" altLang="en-US" dirty="0" smtClean="0"/>
              <a:t>需要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如果多次</a:t>
            </a:r>
            <a:r>
              <a:rPr kumimoji="1" lang="en-US" altLang="zh-CN" dirty="0" smtClean="0"/>
              <a:t>format</a:t>
            </a:r>
            <a:r>
              <a:rPr kumimoji="1" lang="zh-CN" altLang="en-US" dirty="0" smtClean="0"/>
              <a:t>除了造成数据丢失外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还</a:t>
            </a:r>
            <a:r>
              <a:rPr kumimoji="1" lang="zh-CN" altLang="en-US" dirty="0" smtClean="0"/>
              <a:t>会导致</a:t>
            </a:r>
            <a:r>
              <a:rPr kumimoji="1" lang="en-US" altLang="zh-CN" dirty="0" smtClean="0"/>
              <a:t>hdfs</a:t>
            </a:r>
            <a:r>
              <a:rPr kumimoji="1" lang="zh-CN" altLang="en-US" dirty="0" smtClean="0"/>
              <a:t>集群主从角色之间互不识别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通过删除所有机器</a:t>
            </a:r>
            <a:r>
              <a:rPr kumimoji="1" lang="en-US" altLang="zh-CN" dirty="0" err="1" smtClean="0"/>
              <a:t>hadoop.tmp.dir</a:t>
            </a:r>
            <a:r>
              <a:rPr kumimoji="1" lang="zh-CN" altLang="en-US" dirty="0" smtClean="0"/>
              <a:t>目录重新</a:t>
            </a:r>
            <a:r>
              <a:rPr kumimoji="1" lang="en-US" altLang="zh-CN" dirty="0" smtClean="0"/>
              <a:t>forma</a:t>
            </a:r>
            <a:r>
              <a:rPr kumimoji="1" lang="zh-CN" altLang="en-US" dirty="0" smtClean="0"/>
              <a:t>解决</a:t>
            </a:r>
            <a:endParaRPr kumimoji="1" lang="en-US" altLang="zh-CN" dirty="0" smtClean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xmlns="" id="{A9F82B00-895D-5847-806D-43DBD786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集群启动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93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每台机器上每次手动启动关闭一个角色进程</a:t>
            </a:r>
            <a:endParaRPr lang="en-US" altLang="zh-CN" dirty="0" smtClean="0"/>
          </a:p>
          <a:p>
            <a:r>
              <a:rPr lang="en-US" altLang="zh-CN" dirty="0" smtClean="0"/>
              <a:t>HDFS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hdfs </a:t>
            </a:r>
            <a:r>
              <a:rPr lang="en-US" altLang="zh-CN" dirty="0"/>
              <a:t>--daemon start </a:t>
            </a:r>
            <a:r>
              <a:rPr lang="en-US" altLang="zh-CN" dirty="0" err="1" smtClean="0"/>
              <a:t>namenode|datanode|secondarynamenode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hdfs </a:t>
            </a:r>
            <a:r>
              <a:rPr lang="en-US" altLang="zh-CN" dirty="0"/>
              <a:t>--daemon </a:t>
            </a:r>
            <a:r>
              <a:rPr lang="en-US" altLang="zh-CN" dirty="0" smtClean="0"/>
              <a:t>stop  </a:t>
            </a:r>
            <a:r>
              <a:rPr lang="en-US" altLang="zh-CN" dirty="0" err="1" smtClean="0"/>
              <a:t>namenode|datanode|secondarynamenode</a:t>
            </a:r>
            <a:endParaRPr lang="en-US" altLang="zh-CN" dirty="0" smtClean="0"/>
          </a:p>
          <a:p>
            <a:r>
              <a:rPr lang="en-US" altLang="zh-CN" dirty="0" smtClean="0"/>
              <a:t>YARN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yarn </a:t>
            </a:r>
            <a:r>
              <a:rPr lang="en-US" altLang="zh-CN" dirty="0"/>
              <a:t>--daemon start </a:t>
            </a:r>
            <a:r>
              <a:rPr lang="en-US" altLang="zh-CN" dirty="0" err="1" smtClean="0"/>
              <a:t>resourcemanager|nodemanager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yarn --daemon </a:t>
            </a:r>
            <a:r>
              <a:rPr lang="en-US" altLang="zh-CN" dirty="0" smtClean="0"/>
              <a:t>stop  </a:t>
            </a:r>
            <a:r>
              <a:rPr lang="en-US" altLang="zh-CN" dirty="0" err="1" smtClean="0"/>
              <a:t>resourcemanager|nodemanager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集群启动关闭</a:t>
            </a:r>
            <a:r>
              <a:rPr lang="en-US" altLang="zh-CN" dirty="0" smtClean="0"/>
              <a:t>-</a:t>
            </a:r>
            <a:r>
              <a:rPr lang="zh-CN" altLang="en-US" dirty="0" smtClean="0"/>
              <a:t>手动逐个进程启停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59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774764"/>
          </a:xfrm>
        </p:spPr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node1</a:t>
            </a:r>
            <a:r>
              <a:rPr lang="zh-CN" altLang="en-US" dirty="0" smtClean="0"/>
              <a:t>上，使用软件自带的</a:t>
            </a:r>
            <a:r>
              <a:rPr lang="en-US" altLang="zh-CN" dirty="0" smtClean="0"/>
              <a:t>shell</a:t>
            </a:r>
            <a:r>
              <a:rPr lang="zh-CN" altLang="en-US" dirty="0" smtClean="0"/>
              <a:t>脚本一键启动</a:t>
            </a:r>
            <a:endParaRPr lang="en-US" altLang="zh-CN" dirty="0" smtClean="0"/>
          </a:p>
          <a:p>
            <a:r>
              <a:rPr lang="zh-CN" altLang="en-US" dirty="0" smtClean="0"/>
              <a:t>前提：配置好机器之间的</a:t>
            </a:r>
            <a:r>
              <a:rPr lang="en-US" altLang="zh-CN" dirty="0" smtClean="0"/>
              <a:t>SSH</a:t>
            </a:r>
            <a:r>
              <a:rPr lang="zh-CN" altLang="en-US" dirty="0" smtClean="0"/>
              <a:t>免密登录和</a:t>
            </a:r>
            <a:r>
              <a:rPr lang="en-US" altLang="zh-CN" dirty="0" smtClean="0"/>
              <a:t>workers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r>
              <a:rPr lang="en-US" altLang="zh-CN" dirty="0" smtClean="0"/>
              <a:t>HDFS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start-dfs.sh </a:t>
            </a:r>
          </a:p>
          <a:p>
            <a:pPr marL="0" indent="0">
              <a:buNone/>
            </a:pPr>
            <a:r>
              <a:rPr lang="en-US" altLang="zh-CN" dirty="0" smtClean="0"/>
              <a:t>	stop-dfs.sh </a:t>
            </a:r>
          </a:p>
          <a:p>
            <a:r>
              <a:rPr lang="en-US" altLang="zh-CN" dirty="0" smtClean="0"/>
              <a:t>YARN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start-yarn.sh</a:t>
            </a:r>
          </a:p>
          <a:p>
            <a:pPr marL="0" indent="0">
              <a:buNone/>
            </a:pPr>
            <a:r>
              <a:rPr lang="en-US" altLang="zh-CN" dirty="0"/>
              <a:t>	stop-yarn.sh</a:t>
            </a:r>
            <a:endParaRPr lang="en-US" altLang="zh-CN" dirty="0" smtClean="0"/>
          </a:p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start-all.sh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stop-all.sh 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集群启动关闭</a:t>
            </a:r>
            <a:r>
              <a:rPr lang="en-US" altLang="zh-CN" dirty="0" smtClean="0"/>
              <a:t>-shell</a:t>
            </a:r>
            <a:r>
              <a:rPr lang="zh-CN" altLang="en-US" dirty="0" smtClean="0"/>
              <a:t>脚本一键启停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40" y="4033515"/>
            <a:ext cx="5380186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4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10749598" cy="675036"/>
          </a:xfrm>
        </p:spPr>
        <p:txBody>
          <a:bodyPr/>
          <a:lstStyle/>
          <a:p>
            <a:r>
              <a:rPr lang="zh-CN" altLang="en-US" dirty="0" smtClean="0"/>
              <a:t>启动完毕之后可以使用</a:t>
            </a:r>
            <a:r>
              <a:rPr lang="en-US" altLang="zh-CN" dirty="0" err="1" smtClean="0"/>
              <a:t>jps</a:t>
            </a:r>
            <a:r>
              <a:rPr lang="zh-CN" altLang="en-US" dirty="0" smtClean="0"/>
              <a:t>命令查看进程是否启动成功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集群启动日志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84" y="2505758"/>
            <a:ext cx="2491956" cy="11430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14" y="2505758"/>
            <a:ext cx="2530059" cy="9609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47" y="2505758"/>
            <a:ext cx="2255715" cy="723963"/>
          </a:xfrm>
          <a:prstGeom prst="rect">
            <a:avLst/>
          </a:prstGeom>
        </p:spPr>
      </p:pic>
      <p:sp>
        <p:nvSpPr>
          <p:cNvPr id="8" name="文本占位符 6"/>
          <p:cNvSpPr txBox="1">
            <a:spLocks/>
          </p:cNvSpPr>
          <p:nvPr/>
        </p:nvSpPr>
        <p:spPr>
          <a:xfrm>
            <a:off x="710880" y="3861682"/>
            <a:ext cx="10749598" cy="1443848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Hadoop</a:t>
            </a:r>
            <a:r>
              <a:rPr lang="zh-CN" altLang="en-US" dirty="0" smtClean="0"/>
              <a:t>启动日志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日志路径：</a:t>
            </a:r>
            <a:r>
              <a:rPr lang="en-US" altLang="zh-CN" dirty="0" smtClean="0"/>
              <a:t>/</a:t>
            </a:r>
            <a:r>
              <a:rPr lang="en-US" altLang="zh-CN" dirty="0"/>
              <a:t>export/server/hadoop-3.1.4/logs/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084" y="4783668"/>
            <a:ext cx="7780756" cy="17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9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地址：</a:t>
            </a:r>
            <a:r>
              <a:rPr lang="en-US" altLang="zh-CN" dirty="0" smtClean="0">
                <a:hlinkClick r:id="rId2"/>
              </a:rPr>
              <a:t>http://namenode_host:9870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其中</a:t>
            </a:r>
            <a:r>
              <a:rPr lang="en-US" altLang="zh-CN" dirty="0" err="1" smtClean="0"/>
              <a:t>namenode_host</a:t>
            </a:r>
            <a:r>
              <a:rPr lang="zh-CN" altLang="en-US" dirty="0" smtClean="0"/>
              <a:t>是</a:t>
            </a:r>
            <a:r>
              <a:rPr lang="en-US" altLang="zh-CN" dirty="0" smtClean="0"/>
              <a:t>namenode</a:t>
            </a:r>
            <a:r>
              <a:rPr lang="zh-CN" altLang="en-US" dirty="0" smtClean="0"/>
              <a:t>运行所在机器的主机名或者</a:t>
            </a:r>
            <a:r>
              <a:rPr lang="en-US" altLang="zh-CN" dirty="0" err="1" smtClean="0"/>
              <a:t>ip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如果使用主机名访问，别忘了在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hosts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 UI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-HDFS</a:t>
            </a:r>
            <a:r>
              <a:rPr lang="zh-CN" altLang="en-US" dirty="0" smtClean="0"/>
              <a:t>集群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64" y="3170023"/>
            <a:ext cx="8451312" cy="31549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77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HDFS</a:t>
            </a:r>
            <a:r>
              <a:rPr lang="zh-CN" altLang="en-US" dirty="0" smtClean="0"/>
              <a:t>文件系统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页面浏览</a:t>
            </a:r>
            <a:endParaRPr lang="en-US" altLang="zh-CN" dirty="0" smtClean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 UI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-HDFS</a:t>
            </a:r>
            <a:r>
              <a:rPr lang="zh-CN" altLang="en-US" dirty="0" smtClean="0"/>
              <a:t>集群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7" y="3897087"/>
            <a:ext cx="9967232" cy="25266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87" y="2204136"/>
            <a:ext cx="9030483" cy="14098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51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大数据场景下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海量数据如何存储的问题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海量数据如何计算的问题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xmlns="" id="{764C089C-0935-5E44-B9F7-7E9F84DD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大数据课程导论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07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地址：</a:t>
            </a:r>
            <a:r>
              <a:rPr lang="en-US" altLang="zh-CN" dirty="0"/>
              <a:t>http</a:t>
            </a:r>
            <a:r>
              <a:rPr lang="en-US" altLang="zh-CN" dirty="0" smtClean="0"/>
              <a:t>://resourcemanager_host:8088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其中</a:t>
            </a:r>
            <a:r>
              <a:rPr lang="en-US" altLang="zh-CN" dirty="0" err="1"/>
              <a:t>resourcemanager_host</a:t>
            </a:r>
            <a:r>
              <a:rPr lang="zh-CN" altLang="en-US" dirty="0" smtClean="0"/>
              <a:t>是</a:t>
            </a:r>
            <a:r>
              <a:rPr lang="en-US" altLang="zh-CN" dirty="0"/>
              <a:t>resourcemanager</a:t>
            </a:r>
            <a:r>
              <a:rPr lang="zh-CN" altLang="en-US" dirty="0" smtClean="0"/>
              <a:t>运行</a:t>
            </a:r>
            <a:r>
              <a:rPr lang="zh-CN" altLang="en-US" dirty="0"/>
              <a:t>所在机器的主机名或者</a:t>
            </a:r>
            <a:r>
              <a:rPr lang="en-US" altLang="zh-CN" dirty="0" err="1"/>
              <a:t>ip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如果使用主机名访问，别忘了在</a:t>
            </a:r>
            <a:r>
              <a:rPr lang="en-US" altLang="zh-CN" dirty="0"/>
              <a:t>Windows</a:t>
            </a:r>
            <a:r>
              <a:rPr lang="zh-CN" altLang="en-US" dirty="0"/>
              <a:t>配置</a:t>
            </a:r>
            <a:r>
              <a:rPr lang="en-US" altLang="zh-CN" dirty="0"/>
              <a:t>hosts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集群安装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 UI</a:t>
            </a:r>
            <a:r>
              <a:rPr lang="zh-CN" altLang="en-US" dirty="0" smtClean="0"/>
              <a:t>页面</a:t>
            </a:r>
            <a:r>
              <a:rPr lang="en-US" altLang="zh-CN" dirty="0" smtClean="0"/>
              <a:t>-YARN</a:t>
            </a:r>
            <a:r>
              <a:rPr lang="zh-CN" altLang="en-US" dirty="0" smtClean="0"/>
              <a:t>集群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119717"/>
            <a:ext cx="10989129" cy="3319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915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初体验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9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Hadoop HDFS</a:t>
            </a:r>
            <a:r>
              <a:rPr lang="zh-CN" altLang="en-US" dirty="0" smtClean="0">
                <a:solidFill>
                  <a:srgbClr val="FF0000"/>
                </a:solidFill>
              </a:rPr>
              <a:t>初体验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Hadoop MapReduce +YARN</a:t>
            </a:r>
            <a:r>
              <a:rPr lang="zh-CN" altLang="en-US" dirty="0" smtClean="0">
                <a:solidFill>
                  <a:schemeClr val="tx1"/>
                </a:solidFill>
              </a:rPr>
              <a:t>初体验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6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shell</a:t>
            </a:r>
            <a:r>
              <a:rPr lang="zh-CN" altLang="en-US" dirty="0" smtClean="0"/>
              <a:t>命令操作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hadoop</a:t>
            </a:r>
            <a:r>
              <a:rPr lang="en-US" altLang="zh-CN" dirty="0"/>
              <a:t> </a:t>
            </a:r>
            <a:r>
              <a:rPr lang="en-US" altLang="zh-CN" dirty="0" err="1"/>
              <a:t>fs</a:t>
            </a:r>
            <a:r>
              <a:rPr lang="en-US" altLang="zh-CN" dirty="0"/>
              <a:t> -mkdir /</a:t>
            </a:r>
            <a:r>
              <a:rPr lang="en-US" altLang="zh-CN" dirty="0" err="1" smtClean="0"/>
              <a:t>itcast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hadoop</a:t>
            </a:r>
            <a:r>
              <a:rPr lang="en-US" altLang="zh-CN" dirty="0"/>
              <a:t> </a:t>
            </a:r>
            <a:r>
              <a:rPr lang="en-US" altLang="zh-CN" dirty="0" err="1"/>
              <a:t>fs</a:t>
            </a:r>
            <a:r>
              <a:rPr lang="en-US" altLang="zh-CN" dirty="0"/>
              <a:t> -put </a:t>
            </a:r>
            <a:r>
              <a:rPr lang="en-US" altLang="zh-CN" dirty="0" err="1"/>
              <a:t>zookeeper.out</a:t>
            </a:r>
            <a:r>
              <a:rPr lang="en-US" altLang="zh-CN" dirty="0"/>
              <a:t> /</a:t>
            </a:r>
            <a:r>
              <a:rPr lang="en-US" altLang="zh-CN" dirty="0" err="1" smtClean="0"/>
              <a:t>itcast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 </a:t>
            </a:r>
            <a:r>
              <a:rPr lang="en-US" altLang="zh-CN" dirty="0" err="1"/>
              <a:t>fs</a:t>
            </a:r>
            <a:r>
              <a:rPr lang="en-US" altLang="zh-CN" dirty="0"/>
              <a:t> -</a:t>
            </a:r>
            <a:r>
              <a:rPr lang="en-US" altLang="zh-CN" dirty="0" err="1"/>
              <a:t>ls</a:t>
            </a:r>
            <a:r>
              <a:rPr lang="en-US" altLang="zh-CN" dirty="0"/>
              <a:t> /</a:t>
            </a:r>
            <a:endParaRPr lang="en-US" altLang="zh-CN" dirty="0" smtClean="0"/>
          </a:p>
          <a:p>
            <a:r>
              <a:rPr lang="en-US" altLang="zh-CN" dirty="0" smtClean="0"/>
              <a:t>Web UI</a:t>
            </a:r>
            <a:r>
              <a:rPr lang="zh-CN" altLang="en-US" dirty="0" smtClean="0"/>
              <a:t>页面操作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初体验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HDFS </a:t>
            </a:r>
            <a:r>
              <a:rPr lang="zh-CN" altLang="en-US" dirty="0" smtClean="0"/>
              <a:t>初体验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06" y="2168969"/>
            <a:ext cx="6033247" cy="9602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25" y="3942792"/>
            <a:ext cx="5509737" cy="25224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9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05FE52-5451-4C68-8940-28401292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236790"/>
            <a:ext cx="8771021" cy="517190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初体验</a:t>
            </a:r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-HDFS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体验</a:t>
            </a:r>
            <a:endParaRPr lang="zh-CN" altLang="en-US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HDFS</a:t>
            </a:r>
            <a:r>
              <a:rPr lang="zh-CN" altLang="en-US" dirty="0" smtClean="0"/>
              <a:t>本质就是一个文件系统 </a:t>
            </a:r>
            <a:endParaRPr lang="en-US" altLang="zh-CN" dirty="0" smtClean="0"/>
          </a:p>
          <a:p>
            <a:r>
              <a:rPr lang="zh-CN" altLang="en-US" dirty="0" smtClean="0"/>
              <a:t>有目录树结构 和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类似，分文件、文件夹</a:t>
            </a:r>
            <a:endParaRPr lang="en-US" altLang="zh-CN" dirty="0" smtClean="0"/>
          </a:p>
          <a:p>
            <a:r>
              <a:rPr lang="zh-CN" altLang="en-US" dirty="0" smtClean="0"/>
              <a:t>为什么上传一个小文件也这么慢？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Hadoop HDFS</a:t>
            </a:r>
            <a:r>
              <a:rPr lang="zh-CN" altLang="en-US" dirty="0" smtClean="0">
                <a:solidFill>
                  <a:schemeClr val="tx1"/>
                </a:solidFill>
              </a:rPr>
              <a:t>初体验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Hadoop MapReduce +YARN</a:t>
            </a:r>
            <a:r>
              <a:rPr lang="zh-CN" altLang="en-US" dirty="0" smtClean="0">
                <a:solidFill>
                  <a:srgbClr val="FF0000"/>
                </a:solidFill>
              </a:rPr>
              <a:t>初体验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执行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官方自带的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案例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评估圆周率</a:t>
            </a:r>
            <a:r>
              <a:rPr lang="en-US" altLang="zh-CN" dirty="0" smtClean="0"/>
              <a:t>π</a:t>
            </a:r>
            <a:r>
              <a:rPr lang="zh-CN" altLang="en-US" dirty="0" smtClean="0"/>
              <a:t>的值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cd </a:t>
            </a:r>
            <a:r>
              <a:rPr lang="en-US" altLang="zh-CN" dirty="0"/>
              <a:t>/export/server/hadoop-3.1.4/share/</a:t>
            </a:r>
            <a:r>
              <a:rPr lang="en-US" altLang="zh-CN" dirty="0" err="1"/>
              <a:t>hadoop</a:t>
            </a:r>
            <a:r>
              <a:rPr lang="en-US" altLang="zh-CN" dirty="0"/>
              <a:t>/</a:t>
            </a:r>
            <a:r>
              <a:rPr lang="en-US" altLang="zh-CN" dirty="0" err="1"/>
              <a:t>mapreduce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hadoop</a:t>
            </a:r>
            <a:r>
              <a:rPr lang="en-US" altLang="zh-CN" dirty="0"/>
              <a:t> jar hadoop-mapreduce-examples-3.1.4.jar pi 2 4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初体验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MapReduce+YARN</a:t>
            </a:r>
            <a:r>
              <a:rPr lang="en-US" altLang="zh-CN" dirty="0" smtClean="0"/>
              <a:t> </a:t>
            </a:r>
            <a:r>
              <a:rPr lang="zh-CN" altLang="en-US" dirty="0" smtClean="0"/>
              <a:t>初体验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3377612"/>
            <a:ext cx="11186198" cy="1501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0" y="5057832"/>
            <a:ext cx="11186198" cy="16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05FE52-5451-4C68-8940-28401292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236790"/>
            <a:ext cx="8771021" cy="517190"/>
          </a:xfrm>
          <a:prstGeom prst="rect">
            <a:avLst/>
          </a:prstGeom>
        </p:spPr>
        <p:txBody>
          <a:bodyPr/>
          <a:lstStyle/>
          <a:p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Hadoop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初体验</a:t>
            </a:r>
            <a:r>
              <a:rPr lang="en-US" altLang="zh-CN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-</a:t>
            </a:r>
            <a:r>
              <a:rPr lang="en-US" altLang="zh-CN" b="0" dirty="0" err="1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MapReduce+YARN</a:t>
            </a:r>
            <a:r>
              <a:rPr lang="zh-CN" altLang="en-US" b="0" dirty="0" smtClean="0">
                <a:solidFill>
                  <a:srgbClr val="595959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体验</a:t>
            </a:r>
            <a:endParaRPr lang="zh-CN" altLang="en-US" b="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3763828-504B-4614-9DA1-BADB6DF2C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MapReduce</a:t>
            </a:r>
            <a:r>
              <a:rPr lang="zh-CN" altLang="en-US" dirty="0" smtClean="0"/>
              <a:t>本质是程序？</a:t>
            </a:r>
            <a:endParaRPr lang="en-US" altLang="zh-CN" dirty="0" smtClean="0"/>
          </a:p>
          <a:p>
            <a:r>
              <a:rPr lang="zh-CN" altLang="en-US" dirty="0" smtClean="0"/>
              <a:t>执行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的时候，为什么首先请求</a:t>
            </a:r>
            <a:r>
              <a:rPr lang="en-US" altLang="zh-CN" dirty="0" smtClean="0"/>
              <a:t>YARN?</a:t>
            </a:r>
          </a:p>
          <a:p>
            <a:r>
              <a:rPr lang="en-US" altLang="zh-CN" dirty="0" smtClean="0"/>
              <a:t>MapReduce</a:t>
            </a:r>
            <a:r>
              <a:rPr lang="zh-CN" altLang="en-US" dirty="0" smtClean="0"/>
              <a:t>看上去好像是两个阶段？</a:t>
            </a:r>
            <a:endParaRPr lang="en-US" altLang="zh-CN" dirty="0" smtClean="0"/>
          </a:p>
          <a:p>
            <a:r>
              <a:rPr lang="zh-CN" altLang="en-US" dirty="0" smtClean="0"/>
              <a:t>先</a:t>
            </a:r>
            <a:r>
              <a:rPr lang="en-US" altLang="zh-CN" dirty="0" smtClean="0"/>
              <a:t>Map,</a:t>
            </a:r>
            <a:r>
              <a:rPr lang="zh-CN" altLang="en-US" dirty="0" smtClean="0"/>
              <a:t>再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处理小数据的时候，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速度快吗？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80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6DC7A42-DEB9-4846-9885-EF1F65B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HDFS</a:t>
            </a:r>
            <a:r>
              <a:rPr lang="zh-CN" altLang="en-US" dirty="0"/>
              <a:t>基准测试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C0D98B5-82FB-804B-8565-7E31DD4B4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99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测试写入速度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测试读取速度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清除测试数据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7946</TotalTime>
  <Words>4086</Words>
  <Application>Microsoft Office PowerPoint</Application>
  <PresentationFormat>宽屏</PresentationFormat>
  <Paragraphs>765</Paragraphs>
  <Slides>105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105</vt:i4>
      </vt:variant>
    </vt:vector>
  </HeadingPairs>
  <TitlesOfParts>
    <vt:vector size="127" baseType="lpstr">
      <vt:lpstr>Alibaba PuHuiTi B</vt:lpstr>
      <vt:lpstr>Alibaba PuHuiTi M</vt:lpstr>
      <vt:lpstr>Alibaba PuHuiTi R</vt:lpstr>
      <vt:lpstr>Arial Unicode MS</vt:lpstr>
      <vt:lpstr>Bebas</vt:lpstr>
      <vt:lpstr>阿里巴巴普惠体</vt:lpstr>
      <vt:lpstr>等线</vt:lpstr>
      <vt:lpstr>黑体</vt:lpstr>
      <vt:lpstr>宋体</vt:lpstr>
      <vt:lpstr>微软雅黑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大数据开篇与Hadoop搭建</vt:lpstr>
      <vt:lpstr>PowerPoint 演示文稿</vt:lpstr>
      <vt:lpstr>PowerPoint 演示文稿</vt:lpstr>
      <vt:lpstr>大数据课程导论</vt:lpstr>
      <vt:lpstr>PowerPoint 演示文稿</vt:lpstr>
      <vt:lpstr>大数据课程导论</vt:lpstr>
      <vt:lpstr>大数据课程导论</vt:lpstr>
      <vt:lpstr>大数据课程导论</vt:lpstr>
      <vt:lpstr>大数据课程导论</vt:lpstr>
      <vt:lpstr>大数据概念</vt:lpstr>
      <vt:lpstr>PowerPoint 演示文稿</vt:lpstr>
      <vt:lpstr>大数据课程导论</vt:lpstr>
      <vt:lpstr>PowerPoint 演示文稿</vt:lpstr>
      <vt:lpstr>大数据课程导论</vt:lpstr>
      <vt:lpstr>大数据课程导论</vt:lpstr>
      <vt:lpstr>PowerPoint 演示文稿</vt:lpstr>
      <vt:lpstr>大数据课程导论</vt:lpstr>
      <vt:lpstr>大数据课程导论</vt:lpstr>
      <vt:lpstr>大数据课程导论</vt:lpstr>
      <vt:lpstr>大数据课程导论</vt:lpstr>
      <vt:lpstr>大数据课程导论</vt:lpstr>
      <vt:lpstr>大数据课程导论</vt:lpstr>
      <vt:lpstr>大数据课程导论</vt:lpstr>
      <vt:lpstr>大数据业务分析基本步骤</vt:lpstr>
      <vt:lpstr>PowerPoint 演示文稿</vt:lpstr>
      <vt:lpstr>大数据课程导论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PowerPoint 演示文稿</vt:lpstr>
      <vt:lpstr>分布式技术</vt:lpstr>
      <vt:lpstr>分布式技术</vt:lpstr>
      <vt:lpstr>PowerPoint 演示文稿</vt:lpstr>
      <vt:lpstr>分布式技术</vt:lpstr>
      <vt:lpstr>分布式技术</vt:lpstr>
      <vt:lpstr>分布式技术</vt:lpstr>
      <vt:lpstr>分布式技术</vt:lpstr>
      <vt:lpstr>Apache Hadoop概述</vt:lpstr>
      <vt:lpstr>PowerPoint 演示文稿</vt:lpstr>
      <vt:lpstr>Apache Hadoop概述</vt:lpstr>
      <vt:lpstr>Apache Hadoop概述</vt:lpstr>
      <vt:lpstr>Apache Hadoop概述</vt:lpstr>
      <vt:lpstr>Apache Hadoop概述</vt:lpstr>
      <vt:lpstr>PowerPoint 演示文稿</vt:lpstr>
      <vt:lpstr>Apache Hadoop概述</vt:lpstr>
      <vt:lpstr>Apache Hadoop概述</vt:lpstr>
      <vt:lpstr>Apache Hadoop概述</vt:lpstr>
      <vt:lpstr>Apache Hadoop概述</vt:lpstr>
      <vt:lpstr>PowerPoint 演示文稿</vt:lpstr>
      <vt:lpstr>Apache Hadoop概述</vt:lpstr>
      <vt:lpstr>Apache Hadoop概述</vt:lpstr>
      <vt:lpstr>Apache Hadoop概述</vt:lpstr>
      <vt:lpstr>Apache Hadoop概述</vt:lpstr>
      <vt:lpstr>Hadoop集群搭建</vt:lpstr>
      <vt:lpstr>PowerPoint 演示文稿</vt:lpstr>
      <vt:lpstr>Hadoop集群搭建</vt:lpstr>
      <vt:lpstr>Hadoop集群搭建</vt:lpstr>
      <vt:lpstr>Hadoop集群搭建</vt:lpstr>
      <vt:lpstr>Hadoop集群搭建</vt:lpstr>
      <vt:lpstr>PowerPoint 演示文稿</vt:lpstr>
      <vt:lpstr>Hadoop集群搭建</vt:lpstr>
      <vt:lpstr>PowerPoint 演示文稿</vt:lpstr>
      <vt:lpstr>Hadoop集群搭建</vt:lpstr>
      <vt:lpstr>PowerPoint 演示文稿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Hadoop集群搭建</vt:lpstr>
      <vt:lpstr>Hadoop集群安装</vt:lpstr>
      <vt:lpstr>Hadoop集群启动</vt:lpstr>
      <vt:lpstr>Hadoop集群安装</vt:lpstr>
      <vt:lpstr>Hadoop集群安装</vt:lpstr>
      <vt:lpstr>Hadoop集群安装</vt:lpstr>
      <vt:lpstr>Hadoop集群安装</vt:lpstr>
      <vt:lpstr>Hadoop集群安装</vt:lpstr>
      <vt:lpstr>Hadoop集群安装</vt:lpstr>
      <vt:lpstr>Hadoop初体验</vt:lpstr>
      <vt:lpstr>PowerPoint 演示文稿</vt:lpstr>
      <vt:lpstr>Hadoop初体验</vt:lpstr>
      <vt:lpstr>Hadoop初体验-HDFS体验</vt:lpstr>
      <vt:lpstr>PowerPoint 演示文稿</vt:lpstr>
      <vt:lpstr>Hadoop初体验</vt:lpstr>
      <vt:lpstr>Hadoop初体验-MapReduce+YARN体验</vt:lpstr>
      <vt:lpstr>Hadoop HDFS基准测试</vt:lpstr>
      <vt:lpstr>PowerPoint 演示文稿</vt:lpstr>
      <vt:lpstr>Hadoop HDFS基准测试</vt:lpstr>
      <vt:lpstr>Hadoop HDFS基准测试</vt:lpstr>
      <vt:lpstr>Hadoop HDFS基准测试</vt:lpstr>
      <vt:lpstr>大数据开篇与Hadoop搭建</vt:lpstr>
      <vt:lpstr>大数据开篇与Hadoop搭建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AllenWoon</cp:lastModifiedBy>
  <cp:revision>906</cp:revision>
  <dcterms:created xsi:type="dcterms:W3CDTF">2020-03-31T02:23:27Z</dcterms:created>
  <dcterms:modified xsi:type="dcterms:W3CDTF">2020-12-31T04:22:43Z</dcterms:modified>
</cp:coreProperties>
</file>